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5"/>
  </p:notesMasterIdLst>
  <p:sldIdLst>
    <p:sldId id="281" r:id="rId2"/>
    <p:sldId id="284" r:id="rId3"/>
    <p:sldId id="285" r:id="rId4"/>
    <p:sldId id="287" r:id="rId5"/>
    <p:sldId id="277" r:id="rId6"/>
    <p:sldId id="288" r:id="rId7"/>
    <p:sldId id="289" r:id="rId8"/>
    <p:sldId id="258" r:id="rId9"/>
    <p:sldId id="259" r:id="rId10"/>
    <p:sldId id="290" r:id="rId11"/>
    <p:sldId id="304" r:id="rId12"/>
    <p:sldId id="305" r:id="rId13"/>
    <p:sldId id="262" r:id="rId14"/>
    <p:sldId id="306" r:id="rId15"/>
    <p:sldId id="307" r:id="rId16"/>
    <p:sldId id="308" r:id="rId17"/>
    <p:sldId id="309" r:id="rId18"/>
    <p:sldId id="315" r:id="rId19"/>
    <p:sldId id="310" r:id="rId20"/>
    <p:sldId id="311" r:id="rId21"/>
    <p:sldId id="291" r:id="rId22"/>
    <p:sldId id="292" r:id="rId23"/>
    <p:sldId id="293" r:id="rId24"/>
    <p:sldId id="294" r:id="rId25"/>
    <p:sldId id="264" r:id="rId26"/>
    <p:sldId id="266" r:id="rId27"/>
    <p:sldId id="273" r:id="rId28"/>
    <p:sldId id="302" r:id="rId29"/>
    <p:sldId id="303" r:id="rId30"/>
    <p:sldId id="278" r:id="rId31"/>
    <p:sldId id="274" r:id="rId32"/>
    <p:sldId id="312" r:id="rId33"/>
    <p:sldId id="313" r:id="rId34"/>
    <p:sldId id="314" r:id="rId35"/>
    <p:sldId id="275" r:id="rId36"/>
    <p:sldId id="279" r:id="rId37"/>
    <p:sldId id="269" r:id="rId38"/>
    <p:sldId id="280" r:id="rId39"/>
    <p:sldId id="297" r:id="rId40"/>
    <p:sldId id="300" r:id="rId41"/>
    <p:sldId id="298" r:id="rId42"/>
    <p:sldId id="295" r:id="rId43"/>
    <p:sldId id="276" r:id="rId4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000099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737" autoAdjust="0"/>
  </p:normalViewPr>
  <p:slideViewPr>
    <p:cSldViewPr>
      <p:cViewPr varScale="1">
        <p:scale>
          <a:sx n="70" d="100"/>
          <a:sy n="70" d="100"/>
        </p:scale>
        <p:origin x="-108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scatterChart>
        <c:scatterStyle val="lineMarker"/>
        <c:ser>
          <c:idx val="0"/>
          <c:order val="0"/>
          <c:tx>
            <c:strRef>
              <c:f>Sheet1!$C$21</c:f>
              <c:strCache>
                <c:ptCount val="1"/>
                <c:pt idx="0">
                  <c:v>Jarak (X)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Sheet1!$B$22:$B$31</c:f>
              <c:numCache>
                <c:formatCode>General</c:formatCode>
                <c:ptCount val="10"/>
                <c:pt idx="0">
                  <c:v>553</c:v>
                </c:pt>
                <c:pt idx="1">
                  <c:v>590</c:v>
                </c:pt>
                <c:pt idx="2">
                  <c:v>608</c:v>
                </c:pt>
                <c:pt idx="3">
                  <c:v>682</c:v>
                </c:pt>
                <c:pt idx="4">
                  <c:v>752</c:v>
                </c:pt>
                <c:pt idx="5">
                  <c:v>725</c:v>
                </c:pt>
                <c:pt idx="6">
                  <c:v>834</c:v>
                </c:pt>
                <c:pt idx="7">
                  <c:v>752</c:v>
                </c:pt>
                <c:pt idx="8">
                  <c:v>845</c:v>
                </c:pt>
                <c:pt idx="9">
                  <c:v>1010</c:v>
                </c:pt>
              </c:numCache>
            </c:numRef>
          </c:xVal>
          <c:yVal>
            <c:numRef>
              <c:f>Sheet1!$C$22:$C$31</c:f>
              <c:numCache>
                <c:formatCode>General</c:formatCode>
                <c:ptCount val="10"/>
                <c:pt idx="0">
                  <c:v>31</c:v>
                </c:pt>
                <c:pt idx="1">
                  <c:v>38</c:v>
                </c:pt>
                <c:pt idx="2">
                  <c:v>48</c:v>
                </c:pt>
                <c:pt idx="3">
                  <c:v>52</c:v>
                </c:pt>
                <c:pt idx="4">
                  <c:v>63</c:v>
                </c:pt>
                <c:pt idx="5">
                  <c:v>67</c:v>
                </c:pt>
                <c:pt idx="6">
                  <c:v>75</c:v>
                </c:pt>
                <c:pt idx="7">
                  <c:v>84</c:v>
                </c:pt>
                <c:pt idx="8">
                  <c:v>89</c:v>
                </c:pt>
                <c:pt idx="9">
                  <c:v>63</c:v>
                </c:pt>
              </c:numCache>
            </c:numRef>
          </c:yVal>
        </c:ser>
        <c:axId val="51532160"/>
        <c:axId val="51534848"/>
      </c:scatterChart>
      <c:valAx>
        <c:axId val="5153216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Emisi</a:t>
                </a:r>
                <a:r>
                  <a:rPr lang="en-US" baseline="0"/>
                  <a:t> </a:t>
                </a:r>
                <a:endParaRPr lang="en-US"/>
              </a:p>
            </c:rich>
          </c:tx>
          <c:layout/>
        </c:title>
        <c:numFmt formatCode="General" sourceLinked="1"/>
        <c:tickLblPos val="nextTo"/>
        <c:crossAx val="51534848"/>
        <c:crosses val="autoZero"/>
        <c:crossBetween val="midCat"/>
      </c:valAx>
      <c:valAx>
        <c:axId val="5153484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Jarak</a:t>
                </a:r>
              </a:p>
            </c:rich>
          </c:tx>
          <c:layout/>
        </c:title>
        <c:numFmt formatCode="General" sourceLinked="1"/>
        <c:tickLblPos val="nextTo"/>
        <c:crossAx val="51532160"/>
        <c:crosses val="autoZero"/>
        <c:crossBetween val="midCat"/>
      </c:valAx>
    </c:plotArea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31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0D28DE2-0E80-4105-A928-801C9A8C3B6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F45068-6927-4DDD-AE75-8FF35A0A6D57}" type="slidenum">
              <a:rPr lang="en-US"/>
              <a:pPr/>
              <a:t>5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3760CE-59FF-444D-B384-D2893F81A145}" type="slidenum">
              <a:rPr lang="en-US"/>
              <a:pPr/>
              <a:t>27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3EDFB1-9106-4FE4-B5B5-288156D16432}" type="slidenum">
              <a:rPr lang="en-US"/>
              <a:pPr/>
              <a:t>30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DF952E-F92E-4DEA-AE00-6FF1701CFB14}" type="slidenum">
              <a:rPr lang="en-US"/>
              <a:pPr/>
              <a:t>31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8B4646-16AB-4780-BBB3-28BDC0915814}" type="slidenum">
              <a:rPr lang="en-US"/>
              <a:pPr/>
              <a:t>35</a:t>
            </a:fld>
            <a:endParaRPr lang="en-US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CE3163-6F24-4D72-B635-59227F4A74A8}" type="slidenum">
              <a:rPr lang="en-US"/>
              <a:pPr/>
              <a:t>36</a:t>
            </a:fld>
            <a:endParaRPr lang="en-U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B2AE13-0E07-4639-B178-AEA427E8EBC7}" type="slidenum">
              <a:rPr lang="en-US"/>
              <a:pPr/>
              <a:t>37</a:t>
            </a:fld>
            <a:endParaRPr 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2FA590-1E4E-4B5A-BF6F-532B41F1AFD7}" type="slidenum">
              <a:rPr lang="en-US"/>
              <a:pPr/>
              <a:t>38</a:t>
            </a:fld>
            <a:endParaRPr 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7D74C2-EC7B-47F6-803B-076C630632E7}" type="slidenum">
              <a:rPr lang="en-US"/>
              <a:pPr/>
              <a:t>43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3C1359-71FE-4A03-8CE7-B122D2E60C77}" type="slidenum">
              <a:rPr lang="en-US"/>
              <a:pPr/>
              <a:t>8</a:t>
            </a:fld>
            <a:endParaRPr lang="en-U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551508-173C-4C0C-A6C5-E63E19AA6BB2}" type="slidenum">
              <a:rPr lang="en-US"/>
              <a:pPr/>
              <a:t>9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36F65C-D856-4106-AEB6-80217CCBA878}" type="slidenum">
              <a:rPr lang="en-US"/>
              <a:pPr/>
              <a:t>13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3EDFB1-9106-4FE4-B5B5-288156D16432}" type="slidenum">
              <a:rPr lang="en-US"/>
              <a:pPr/>
              <a:t>14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DF952E-F92E-4DEA-AE00-6FF1701CFB14}" type="slidenum">
              <a:rPr lang="en-US"/>
              <a:pPr/>
              <a:t>15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E1CB0D-40AA-4044-A88D-F28C14E9FADC}" type="slidenum">
              <a:rPr lang="en-US"/>
              <a:pPr/>
              <a:t>24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566CAC-DBF9-4F1E-8CF1-F65E47FFE2E3}" type="slidenum">
              <a:rPr lang="en-US"/>
              <a:pPr/>
              <a:t>25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8342B4-B3F1-42A9-9701-30ABE93D4823}" type="slidenum">
              <a:rPr lang="en-US"/>
              <a:pPr/>
              <a:t>26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bamboo"/>
          <p:cNvPicPr>
            <a:picLocks noChangeAspect="1" noChangeArrowheads="1"/>
          </p:cNvPicPr>
          <p:nvPr/>
        </p:nvPicPr>
        <p:blipFill>
          <a:blip r:embed="rId2" cstate="print"/>
          <a:srcRect r="13792"/>
          <a:stretch>
            <a:fillRect/>
          </a:stretch>
        </p:blipFill>
        <p:spPr bwMode="ltGray">
          <a:xfrm>
            <a:off x="6292850" y="-1588"/>
            <a:ext cx="2857500" cy="6869113"/>
          </a:xfrm>
          <a:prstGeom prst="rect">
            <a:avLst/>
          </a:prstGeom>
          <a:noFill/>
        </p:spPr>
      </p:pic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04800" y="1158875"/>
            <a:ext cx="6248400" cy="14319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429000"/>
            <a:ext cx="6019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257175" y="6248400"/>
            <a:ext cx="1622425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108200" y="6248400"/>
            <a:ext cx="2997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5486400" y="6248400"/>
            <a:ext cx="1371600" cy="457200"/>
          </a:xfrm>
        </p:spPr>
        <p:txBody>
          <a:bodyPr/>
          <a:lstStyle>
            <a:lvl1pPr>
              <a:defRPr/>
            </a:lvl1pPr>
          </a:lstStyle>
          <a:p>
            <a:fld id="{7E78C08D-A195-4B05-84B1-1ACE5D4D8C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CAF4A4-5179-4F8D-881A-887DEE80B2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86450" y="320675"/>
            <a:ext cx="1885950" cy="5775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320675"/>
            <a:ext cx="5505450" cy="5775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306E4-0B84-4254-9211-14D139EB64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20675"/>
            <a:ext cx="74676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67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600" y="6248400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9800" y="6248400"/>
            <a:ext cx="3505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2484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fld id="{5D9AE7DB-49EA-4187-AD89-957B7F7DCE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28600" y="320675"/>
            <a:ext cx="7543800" cy="5775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6248400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09800" y="6248400"/>
            <a:ext cx="3505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2484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fld id="{08ABCA04-67A7-47A0-84F7-DDC59E8B31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A4FA5F-4B19-4593-B5C0-ECA8ED883D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740CE6-7198-4FE1-A93B-4C696FF2CD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67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EBD12-E34D-4185-9C8E-661CA56EEA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A1CD8B-08AF-446D-AF0C-762E21F650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E9CBA1-D8AF-4E22-B5AE-2F86449C59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7A88F3-5361-4992-95C7-BFFAA517FF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EB7A8E-19D6-4FDF-BF53-6E397DA17C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3BF26F-EB4E-4329-8611-D0FB4BDF5C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bamboo"/>
          <p:cNvPicPr>
            <a:picLocks noChangeAspect="1" noChangeArrowheads="1"/>
          </p:cNvPicPr>
          <p:nvPr/>
        </p:nvPicPr>
        <p:blipFill>
          <a:blip r:embed="rId15" cstate="print"/>
          <a:srcRect r="45976"/>
          <a:stretch>
            <a:fillRect/>
          </a:stretch>
        </p:blipFill>
        <p:spPr bwMode="ltGray">
          <a:xfrm>
            <a:off x="7353300" y="0"/>
            <a:ext cx="1790700" cy="6858000"/>
          </a:xfrm>
          <a:prstGeom prst="rect">
            <a:avLst/>
          </a:prstGeom>
          <a:noFill/>
        </p:spPr>
      </p:pic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20675"/>
            <a:ext cx="74676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248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2484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248400" y="62484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A5372D9-7183-42A2-98A7-C12D87849F7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ransition>
    <p:cover dir="u"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­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bg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­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8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3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4.bin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23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24.bin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2.v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144250"/>
            <a:ext cx="6248400" cy="1446550"/>
          </a:xfrm>
        </p:spPr>
        <p:txBody>
          <a:bodyPr/>
          <a:lstStyle/>
          <a:p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Statistika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Pertemuan</a:t>
            </a:r>
            <a:r>
              <a:rPr lang="en-US" dirty="0"/>
              <a:t> </a:t>
            </a:r>
            <a:r>
              <a:rPr lang="en-US" dirty="0" smtClean="0"/>
              <a:t>XIV</a:t>
            </a:r>
            <a:endParaRPr lang="en-US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Analisis Korelasi dan Regresi</a:t>
            </a: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Koefisien Korelasi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tidak menggambarkan hubungan sebab akibat</a:t>
            </a:r>
          </a:p>
          <a:p>
            <a:pPr>
              <a:lnSpc>
                <a:spcPct val="90000"/>
              </a:lnSpc>
            </a:pPr>
            <a:r>
              <a:rPr lang="en-US" sz="2800"/>
              <a:t>nilainya berkisar antara -1 dan 1</a:t>
            </a:r>
          </a:p>
          <a:p>
            <a:pPr>
              <a:lnSpc>
                <a:spcPct val="90000"/>
              </a:lnSpc>
            </a:pPr>
            <a:r>
              <a:rPr lang="en-US" sz="2800"/>
              <a:t>tanda (+) / (-) </a:t>
            </a:r>
            <a:r>
              <a:rPr lang="en-US" sz="2800">
                <a:sym typeface="Wingdings" pitchFamily="2" charset="2"/>
              </a:rPr>
              <a:t> arah hubungan</a:t>
            </a:r>
          </a:p>
          <a:p>
            <a:pPr marL="911225" lvl="1" indent="-454025">
              <a:lnSpc>
                <a:spcPct val="90000"/>
              </a:lnSpc>
            </a:pPr>
            <a:r>
              <a:rPr lang="en-US" sz="2400">
                <a:sym typeface="Wingdings" pitchFamily="2" charset="2"/>
              </a:rPr>
              <a:t>(+) searah; </a:t>
            </a:r>
          </a:p>
          <a:p>
            <a:pPr marL="911225" lvl="1" indent="-454025">
              <a:lnSpc>
                <a:spcPct val="90000"/>
              </a:lnSpc>
            </a:pPr>
            <a:r>
              <a:rPr lang="en-US" sz="2400">
                <a:sym typeface="Wingdings" pitchFamily="2" charset="2"/>
              </a:rPr>
              <a:t>(-) beralawanan arah</a:t>
            </a:r>
          </a:p>
          <a:p>
            <a:pPr>
              <a:lnSpc>
                <a:spcPct val="90000"/>
              </a:lnSpc>
            </a:pPr>
            <a:r>
              <a:rPr lang="en-US" sz="2800"/>
              <a:t>Pearson’s Coef of Correlation </a:t>
            </a:r>
            <a:r>
              <a:rPr lang="en-US" sz="2800">
                <a:sym typeface="Wingdings" pitchFamily="2" charset="2"/>
              </a:rPr>
              <a:t> linear relationship</a:t>
            </a:r>
          </a:p>
          <a:p>
            <a:pPr>
              <a:lnSpc>
                <a:spcPct val="90000"/>
              </a:lnSpc>
            </a:pPr>
            <a:r>
              <a:rPr lang="en-US" sz="2800">
                <a:sym typeface="Wingdings" pitchFamily="2" charset="2"/>
              </a:rPr>
              <a:t>Spearman’n Coef of Correlation (rank correlation)  trend relationship</a:t>
            </a:r>
            <a:endParaRPr lang="en-US" sz="280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Placeholder 2"/>
          <p:cNvSpPr>
            <a:spLocks noGrp="1"/>
          </p:cNvSpPr>
          <p:nvPr>
            <p:ph type="body" idx="1"/>
          </p:nvPr>
        </p:nvSpPr>
        <p:spPr>
          <a:xfrm>
            <a:off x="428625" y="357188"/>
            <a:ext cx="4040188" cy="639762"/>
          </a:xfrm>
        </p:spPr>
        <p:txBody>
          <a:bodyPr/>
          <a:lstStyle/>
          <a:p>
            <a:pPr algn="ctr" eaLnBrk="1" hangingPunct="1"/>
            <a:r>
              <a:rPr lang="en-US" smtClean="0"/>
              <a:t>PARAMETRIK</a:t>
            </a:r>
          </a:p>
        </p:txBody>
      </p:sp>
      <p:sp>
        <p:nvSpPr>
          <p:cNvPr id="18435" name="Content Placeholder 3"/>
          <p:cNvSpPr>
            <a:spLocks noGrp="1"/>
          </p:cNvSpPr>
          <p:nvPr>
            <p:ph sz="half" idx="2"/>
          </p:nvPr>
        </p:nvSpPr>
        <p:spPr>
          <a:xfrm>
            <a:off x="500063" y="1500188"/>
            <a:ext cx="4040187" cy="1143000"/>
          </a:xfrm>
        </p:spPr>
        <p:txBody>
          <a:bodyPr/>
          <a:lstStyle/>
          <a:p>
            <a:pPr eaLnBrk="1" hangingPunct="1"/>
            <a:r>
              <a:rPr lang="en-US" smtClean="0"/>
              <a:t>LINEAR RELATIONSHIP</a:t>
            </a:r>
          </a:p>
        </p:txBody>
      </p:sp>
      <p:sp>
        <p:nvSpPr>
          <p:cNvPr id="18436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357188"/>
            <a:ext cx="4041775" cy="639762"/>
          </a:xfrm>
        </p:spPr>
        <p:txBody>
          <a:bodyPr/>
          <a:lstStyle/>
          <a:p>
            <a:pPr algn="ctr" eaLnBrk="1" hangingPunct="1"/>
            <a:r>
              <a:rPr lang="en-US" smtClean="0"/>
              <a:t>NON PARAMETRIK</a:t>
            </a:r>
          </a:p>
        </p:txBody>
      </p:sp>
      <p:sp>
        <p:nvSpPr>
          <p:cNvPr id="18437" name="Content Placeholder 5"/>
          <p:cNvSpPr>
            <a:spLocks noGrp="1"/>
          </p:cNvSpPr>
          <p:nvPr>
            <p:ph sz="quarter" idx="4"/>
          </p:nvPr>
        </p:nvSpPr>
        <p:spPr>
          <a:xfrm>
            <a:off x="4714875" y="1500188"/>
            <a:ext cx="4041775" cy="1143000"/>
          </a:xfrm>
        </p:spPr>
        <p:txBody>
          <a:bodyPr/>
          <a:lstStyle/>
          <a:p>
            <a:pPr eaLnBrk="1" hangingPunct="1"/>
            <a:r>
              <a:rPr lang="en-US" smtClean="0"/>
              <a:t>TREND RELATIONSHIP </a:t>
            </a:r>
            <a:r>
              <a:rPr lang="en-US" smtClean="0">
                <a:sym typeface="Wingdings" pitchFamily="2" charset="2"/>
              </a:rPr>
              <a:t> RANK CORRELATION</a:t>
            </a:r>
            <a:endParaRPr lang="en-US" smtClean="0"/>
          </a:p>
        </p:txBody>
      </p:sp>
      <p:sp>
        <p:nvSpPr>
          <p:cNvPr id="8" name="Down Arrow 7"/>
          <p:cNvSpPr/>
          <p:nvPr/>
        </p:nvSpPr>
        <p:spPr>
          <a:xfrm>
            <a:off x="1928813" y="2857500"/>
            <a:ext cx="785812" cy="17859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6072188" y="2786063"/>
            <a:ext cx="785812" cy="16430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 Placeholder 2"/>
          <p:cNvSpPr txBox="1">
            <a:spLocks/>
          </p:cNvSpPr>
          <p:nvPr/>
        </p:nvSpPr>
        <p:spPr bwMode="auto">
          <a:xfrm>
            <a:off x="500063" y="4643438"/>
            <a:ext cx="4040187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spcBef>
                <a:spcPct val="20000"/>
              </a:spcBef>
              <a:defRPr/>
            </a:pPr>
            <a:r>
              <a:rPr lang="en-US" b="1" kern="0" dirty="0">
                <a:latin typeface="+mn-lt"/>
              </a:rPr>
              <a:t>PEARSON CORRELATION</a:t>
            </a:r>
          </a:p>
        </p:txBody>
      </p:sp>
      <p:sp>
        <p:nvSpPr>
          <p:cNvPr id="12" name="Text Placeholder 2"/>
          <p:cNvSpPr txBox="1">
            <a:spLocks/>
          </p:cNvSpPr>
          <p:nvPr/>
        </p:nvSpPr>
        <p:spPr bwMode="auto">
          <a:xfrm>
            <a:off x="4714875" y="4643438"/>
            <a:ext cx="4040188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spcBef>
                <a:spcPct val="20000"/>
              </a:spcBef>
              <a:defRPr/>
            </a:pPr>
            <a:r>
              <a:rPr lang="en-US" b="1" kern="0" dirty="0">
                <a:latin typeface="+mn-lt"/>
              </a:rPr>
              <a:t>SPEARMAN CORRELATION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48200" y="5334000"/>
            <a:ext cx="358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KEKAR TERHADAP OUTLIER</a:t>
            </a:r>
            <a:endParaRPr lang="en-US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>
          <a:xfrm>
            <a:off x="642938" y="500063"/>
            <a:ext cx="4040187" cy="639762"/>
          </a:xfrm>
        </p:spPr>
        <p:txBody>
          <a:bodyPr/>
          <a:lstStyle/>
          <a:p>
            <a:pPr eaLnBrk="1" hangingPunct="1"/>
            <a:r>
              <a:rPr lang="en-US" smtClean="0"/>
              <a:t>Pearson correlation</a:t>
            </a:r>
          </a:p>
        </p:txBody>
      </p:sp>
      <p:sp>
        <p:nvSpPr>
          <p:cNvPr id="205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7750" y="571500"/>
            <a:ext cx="4041775" cy="639763"/>
          </a:xfrm>
        </p:spPr>
        <p:txBody>
          <a:bodyPr/>
          <a:lstStyle/>
          <a:p>
            <a:pPr eaLnBrk="1" hangingPunct="1"/>
            <a:r>
              <a:rPr lang="en-US" smtClean="0"/>
              <a:t>Spearman correlation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>
            <p:ph sz="half" idx="2"/>
          </p:nvPr>
        </p:nvGraphicFramePr>
        <p:xfrm>
          <a:off x="428625" y="1500188"/>
          <a:ext cx="3929063" cy="2786062"/>
        </p:xfrm>
        <a:graphic>
          <a:graphicData uri="http://schemas.openxmlformats.org/presentationml/2006/ole">
            <p:oleObj spid="_x0000_s108546" name="Equation" r:id="rId3" imgW="2692080" imgH="1409400" progId="Equation.3">
              <p:embed/>
            </p:oleObj>
          </a:graphicData>
        </a:graphic>
      </p:graphicFrame>
      <p:pic>
        <p:nvPicPr>
          <p:cNvPr id="2054" name="Picture 4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857750" y="1500188"/>
            <a:ext cx="4000500" cy="2143125"/>
          </a:xfrm>
          <a:noFill/>
        </p:spPr>
      </p:pic>
      <p:sp>
        <p:nvSpPr>
          <p:cNvPr id="2055" name="TextBox 11"/>
          <p:cNvSpPr txBox="1">
            <a:spLocks noChangeArrowheads="1"/>
          </p:cNvSpPr>
          <p:nvPr/>
        </p:nvSpPr>
        <p:spPr bwMode="auto">
          <a:xfrm>
            <a:off x="5286375" y="3714750"/>
            <a:ext cx="328612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R = peringkat dari X</a:t>
            </a:r>
          </a:p>
          <a:p>
            <a:r>
              <a:rPr lang="en-US"/>
              <a:t>S = peringkat dari Y</a:t>
            </a:r>
          </a:p>
          <a:p>
            <a:r>
              <a:rPr lang="en-US"/>
              <a:t>    = rataan peringkat X</a:t>
            </a:r>
          </a:p>
          <a:p>
            <a:r>
              <a:rPr lang="en-US"/>
              <a:t>    = rataan peringkat Y</a:t>
            </a:r>
          </a:p>
        </p:txBody>
      </p:sp>
      <p:pic>
        <p:nvPicPr>
          <p:cNvPr id="2056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29250" y="4572000"/>
            <a:ext cx="1619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29250" y="4938713"/>
            <a:ext cx="152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4"/>
          <p:cNvSpPr/>
          <p:nvPr/>
        </p:nvSpPr>
        <p:spPr>
          <a:xfrm>
            <a:off x="285750" y="1285875"/>
            <a:ext cx="4286250" cy="4286250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857750" y="1285875"/>
            <a:ext cx="4000500" cy="4286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3400" y="4648200"/>
            <a:ext cx="4267200" cy="2057400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3810000" cy="762000"/>
          </a:xfrm>
        </p:spPr>
        <p:txBody>
          <a:bodyPr/>
          <a:lstStyle/>
          <a:p>
            <a:r>
              <a:rPr lang="en-US"/>
              <a:t>Korelasi  !!!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743200"/>
            <a:ext cx="4343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0" y="3200400"/>
            <a:ext cx="49530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14800" y="0"/>
            <a:ext cx="5029200" cy="3429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over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4953000" cy="762000"/>
          </a:xfrm>
        </p:spPr>
        <p:txBody>
          <a:bodyPr/>
          <a:lstStyle/>
          <a:p>
            <a:r>
              <a:rPr lang="en-US"/>
              <a:t>Contoh Data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5486400" y="1447800"/>
            <a:ext cx="1828800" cy="4117975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" dirty="0" err="1">
                <a:solidFill>
                  <a:srgbClr val="000099"/>
                </a:solidFill>
              </a:rPr>
              <a:t>Jarak</a:t>
            </a:r>
            <a:r>
              <a:rPr lang="es-ES" dirty="0">
                <a:solidFill>
                  <a:srgbClr val="000099"/>
                </a:solidFill>
              </a:rPr>
              <a:t>	</a:t>
            </a:r>
            <a:r>
              <a:rPr lang="es-ES" dirty="0" err="1">
                <a:solidFill>
                  <a:srgbClr val="000099"/>
                </a:solidFill>
              </a:rPr>
              <a:t>Emisi</a:t>
            </a:r>
            <a:endParaRPr lang="es-ES" dirty="0">
              <a:solidFill>
                <a:srgbClr val="000099"/>
              </a:solidFill>
            </a:endParaRPr>
          </a:p>
          <a:p>
            <a:r>
              <a:rPr lang="es-ES" dirty="0"/>
              <a:t> 31	 553</a:t>
            </a:r>
          </a:p>
          <a:p>
            <a:r>
              <a:rPr lang="es-ES" dirty="0"/>
              <a:t> 38	 590</a:t>
            </a:r>
          </a:p>
          <a:p>
            <a:r>
              <a:rPr lang="es-ES" dirty="0"/>
              <a:t> 48	 608</a:t>
            </a:r>
          </a:p>
          <a:p>
            <a:r>
              <a:rPr lang="es-ES" dirty="0"/>
              <a:t> 52	 682</a:t>
            </a:r>
          </a:p>
          <a:p>
            <a:r>
              <a:rPr lang="es-ES" dirty="0"/>
              <a:t> 63	 752</a:t>
            </a:r>
          </a:p>
          <a:p>
            <a:r>
              <a:rPr lang="es-ES" dirty="0"/>
              <a:t> 67	 725</a:t>
            </a:r>
          </a:p>
          <a:p>
            <a:r>
              <a:rPr lang="es-ES" dirty="0"/>
              <a:t> 75	 834</a:t>
            </a:r>
          </a:p>
          <a:p>
            <a:r>
              <a:rPr lang="es-ES" dirty="0"/>
              <a:t> 84	 752</a:t>
            </a:r>
          </a:p>
          <a:p>
            <a:r>
              <a:rPr lang="es-ES" dirty="0"/>
              <a:t> 89	 845</a:t>
            </a:r>
          </a:p>
          <a:p>
            <a:r>
              <a:rPr lang="es-ES" dirty="0"/>
              <a:t> 99	 960</a:t>
            </a: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4800600" cy="43005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99"/>
                </a:solidFill>
              </a:rPr>
              <a:t>Percobaan dalam bidang lingkungan</a:t>
            </a:r>
          </a:p>
          <a:p>
            <a:pPr>
              <a:spcBef>
                <a:spcPct val="50000"/>
              </a:spcBef>
            </a:pPr>
            <a:r>
              <a:rPr lang="en-US"/>
              <a:t>Apakah semakin tua mobil semakin besar juga emisi HC yang dihasilkan?</a:t>
            </a:r>
          </a:p>
          <a:p>
            <a:pPr>
              <a:spcBef>
                <a:spcPct val="50000"/>
              </a:spcBef>
            </a:pPr>
            <a:r>
              <a:rPr lang="en-US"/>
              <a:t>Diambil contoh 10 mobil secara acak, kemudian dicatat jarak tempuh yang sudah dijalani mobil (dalam ribu kilometer) dan diukur Emisi HC-nya (dalam ppm)</a:t>
            </a:r>
          </a:p>
          <a:p>
            <a:pPr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6002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524000" y="1143000"/>
            <a:ext cx="58674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31775" indent="-231775" algn="ctr">
              <a:spcBef>
                <a:spcPct val="50000"/>
              </a:spcBef>
            </a:pPr>
            <a:r>
              <a:rPr lang="en-US" sz="2800">
                <a:sym typeface="Symbol" pitchFamily="18" charset="2"/>
              </a:rPr>
              <a:t>Plot antara Emisi Hc (ppm)  dg  </a:t>
            </a:r>
          </a:p>
          <a:p>
            <a:pPr marL="231775" indent="-231775" algn="ctr">
              <a:spcBef>
                <a:spcPct val="15000"/>
              </a:spcBef>
            </a:pPr>
            <a:r>
              <a:rPr lang="en-US" sz="2800">
                <a:sym typeface="Symbol" pitchFamily="18" charset="2"/>
              </a:rPr>
              <a:t>Jarak Tempuh Mobil (ribu kilometer)</a:t>
            </a: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8305800" cy="1323439"/>
          </a:xfrm>
        </p:spPr>
        <p:txBody>
          <a:bodyPr/>
          <a:lstStyle/>
          <a:p>
            <a:r>
              <a:rPr lang="en-US" sz="4000" dirty="0" err="1" smtClean="0"/>
              <a:t>Pendugaan</a:t>
            </a: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err="1" smtClean="0"/>
              <a:t>Koefisien</a:t>
            </a:r>
            <a:r>
              <a:rPr lang="en-US" sz="4000" dirty="0" smtClean="0"/>
              <a:t> </a:t>
            </a:r>
            <a:r>
              <a:rPr lang="en-US" sz="4000" dirty="0" err="1" smtClean="0"/>
              <a:t>Korelasi</a:t>
            </a:r>
            <a:r>
              <a:rPr lang="en-US" sz="4000" dirty="0" smtClean="0"/>
              <a:t> Pearson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62000" y="2133600"/>
          <a:ext cx="7772400" cy="3435351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  <a:gridCol w="1295400"/>
                <a:gridCol w="1295400"/>
                <a:gridCol w="1295400"/>
                <a:gridCol w="1295400"/>
              </a:tblGrid>
              <a:tr h="29688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Emisi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(Y)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Jarak (X)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Y</a:t>
                      </a:r>
                      <a:r>
                        <a:rPr lang="en-US" sz="1600" b="0" i="0" u="none" strike="noStrike" baseline="30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  <a:r>
                        <a:rPr lang="en-US" sz="16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88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553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305809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17143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274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348100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1444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22420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74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369664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2304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29184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74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465124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2704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35464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74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565504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3969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47376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74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525625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4489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48575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74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695556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5625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62550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74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565504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7056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63168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74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714025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75205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74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921600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9801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95040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8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7301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5476511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46274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496125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Down Arrow 4"/>
          <p:cNvSpPr/>
          <p:nvPr/>
        </p:nvSpPr>
        <p:spPr>
          <a:xfrm>
            <a:off x="3048000" y="5562600"/>
            <a:ext cx="2286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4419600" y="5600163"/>
            <a:ext cx="2286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5486400" y="5562600"/>
            <a:ext cx="2286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6934200" y="5562600"/>
            <a:ext cx="2286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8153400" y="5562600"/>
            <a:ext cx="2286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743200" y="5181600"/>
            <a:ext cx="762000" cy="533400"/>
          </a:xfrm>
          <a:prstGeom prst="ellipse">
            <a:avLst/>
          </a:prstGeom>
          <a:solidFill>
            <a:schemeClr val="accent1">
              <a:alpha val="3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114800" y="5181600"/>
            <a:ext cx="762000" cy="533400"/>
          </a:xfrm>
          <a:prstGeom prst="ellipse">
            <a:avLst/>
          </a:prstGeom>
          <a:solidFill>
            <a:schemeClr val="accent1">
              <a:alpha val="3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181600" y="5181600"/>
            <a:ext cx="762000" cy="533400"/>
          </a:xfrm>
          <a:prstGeom prst="ellipse">
            <a:avLst/>
          </a:prstGeom>
          <a:solidFill>
            <a:schemeClr val="accent1">
              <a:alpha val="3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629400" y="5181600"/>
            <a:ext cx="762000" cy="533400"/>
          </a:xfrm>
          <a:prstGeom prst="ellipse">
            <a:avLst/>
          </a:prstGeom>
          <a:solidFill>
            <a:schemeClr val="accent1">
              <a:alpha val="3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7848600" y="5181600"/>
            <a:ext cx="762000" cy="533400"/>
          </a:xfrm>
          <a:prstGeom prst="ellipse">
            <a:avLst/>
          </a:prstGeom>
          <a:solidFill>
            <a:schemeClr val="accent1">
              <a:alpha val="3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2819400" y="6019800"/>
          <a:ext cx="685800" cy="609600"/>
        </p:xfrm>
        <a:graphic>
          <a:graphicData uri="http://schemas.openxmlformats.org/presentationml/2006/ole">
            <p:oleObj spid="_x0000_s109570" name="Equation" r:id="rId3" imgW="342720" imgH="431640" progId="Equation.3">
              <p:embed/>
            </p:oleObj>
          </a:graphicData>
        </a:graphic>
      </p:graphicFrame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4165600" y="6030913"/>
          <a:ext cx="787400" cy="609600"/>
        </p:xfrm>
        <a:graphic>
          <a:graphicData uri="http://schemas.openxmlformats.org/presentationml/2006/ole">
            <p:oleObj spid="_x0000_s109571" name="Equation" r:id="rId4" imgW="393480" imgH="431640" progId="Equation.3">
              <p:embed/>
            </p:oleObj>
          </a:graphicData>
        </a:graphic>
      </p:graphicFrame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5207000" y="6019800"/>
          <a:ext cx="787400" cy="609600"/>
        </p:xfrm>
        <a:graphic>
          <a:graphicData uri="http://schemas.openxmlformats.org/presentationml/2006/ole">
            <p:oleObj spid="_x0000_s109572" name="Equation" r:id="rId5" imgW="393480" imgH="431640" progId="Equation.3">
              <p:embed/>
            </p:oleObj>
          </a:graphicData>
        </a:graphic>
      </p:graphicFrame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6616700" y="6019800"/>
          <a:ext cx="863600" cy="609600"/>
        </p:xfrm>
        <a:graphic>
          <a:graphicData uri="http://schemas.openxmlformats.org/presentationml/2006/ole">
            <p:oleObj spid="_x0000_s109573" name="Equation" r:id="rId6" imgW="431640" imgH="431640" progId="Equation.3">
              <p:embed/>
            </p:oleObj>
          </a:graphicData>
        </a:graphic>
      </p:graphicFrame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7772400" y="6019800"/>
          <a:ext cx="990600" cy="609600"/>
        </p:xfrm>
        <a:graphic>
          <a:graphicData uri="http://schemas.openxmlformats.org/presentationml/2006/ole">
            <p:oleObj spid="_x0000_s109574" name="Equation" r:id="rId7" imgW="495000" imgH="431640" progId="Equation.3">
              <p:embed/>
            </p:oleObj>
          </a:graphicData>
        </a:graphic>
      </p:graphicFrame>
    </p:spTree>
  </p:cSld>
  <p:clrMapOvr>
    <a:masterClrMapping/>
  </p:clrMapOvr>
  <p:transition>
    <p:cover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457200" y="533400"/>
            <a:ext cx="9220200" cy="1323439"/>
          </a:xfrm>
        </p:spPr>
        <p:txBody>
          <a:bodyPr/>
          <a:lstStyle/>
          <a:p>
            <a:r>
              <a:rPr lang="en-US" sz="4000" dirty="0" err="1" smtClean="0"/>
              <a:t>Pendugaan</a:t>
            </a: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err="1" smtClean="0"/>
              <a:t>koefisien</a:t>
            </a:r>
            <a:r>
              <a:rPr lang="en-US" sz="4000" dirty="0" smtClean="0"/>
              <a:t> </a:t>
            </a:r>
            <a:r>
              <a:rPr lang="en-US" sz="4000" dirty="0" err="1" smtClean="0"/>
              <a:t>korelasi</a:t>
            </a:r>
            <a:r>
              <a:rPr lang="en-US" sz="4000" dirty="0" smtClean="0"/>
              <a:t> Pearson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ph idx="1"/>
          </p:nvPr>
        </p:nvGraphicFramePr>
        <p:xfrm>
          <a:off x="1524000" y="2379663"/>
          <a:ext cx="6096000" cy="4064000"/>
        </p:xfrm>
        <a:graphic>
          <a:graphicData uri="http://schemas.openxmlformats.org/presentationml/2006/ole">
            <p:oleObj spid="_x0000_s110594" name="Equation" r:id="rId3" imgW="0" imgH="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81000" y="2286000"/>
          <a:ext cx="7358063" cy="1728788"/>
        </p:xfrm>
        <a:graphic>
          <a:graphicData uri="http://schemas.openxmlformats.org/presentationml/2006/ole">
            <p:oleObj spid="_x0000_s110595" name="Equation" r:id="rId4" imgW="4317840" imgH="1015920" progId="Equation.3">
              <p:embed/>
            </p:oleObj>
          </a:graphicData>
        </a:graphic>
      </p:graphicFrame>
    </p:spTree>
  </p:cSld>
  <p:clrMapOvr>
    <a:masterClrMapping/>
  </p:clrMapOvr>
  <p:transition>
    <p:cover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83159"/>
            <a:ext cx="7467600" cy="769441"/>
          </a:xfrm>
        </p:spPr>
        <p:txBody>
          <a:bodyPr/>
          <a:lstStyle/>
          <a:p>
            <a:r>
              <a:rPr lang="en-US" dirty="0" err="1" smtClean="0"/>
              <a:t>Pengujian</a:t>
            </a:r>
            <a:r>
              <a:rPr lang="en-US" dirty="0" smtClean="0"/>
              <a:t> </a:t>
            </a:r>
            <a:r>
              <a:rPr lang="en-US" dirty="0" err="1" smtClean="0"/>
              <a:t>Korelasi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 :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Korelasi</a:t>
            </a:r>
            <a:r>
              <a:rPr lang="en-US" dirty="0" smtClean="0"/>
              <a:t> (</a:t>
            </a:r>
            <a:r>
              <a:rPr lang="en-US" dirty="0" smtClean="0">
                <a:sym typeface="Symbol"/>
              </a:rPr>
              <a:t> = 0)</a:t>
            </a:r>
          </a:p>
          <a:p>
            <a:r>
              <a:rPr lang="en-US" dirty="0" smtClean="0">
                <a:sym typeface="Symbol"/>
              </a:rPr>
              <a:t>H1 : </a:t>
            </a:r>
            <a:r>
              <a:rPr lang="en-US" dirty="0" err="1" smtClean="0">
                <a:sym typeface="Symbol"/>
              </a:rPr>
              <a:t>Ada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korelasi</a:t>
            </a:r>
            <a:r>
              <a:rPr lang="en-US" dirty="0" smtClean="0">
                <a:sym typeface="Symbol"/>
              </a:rPr>
              <a:t> ( = 0)</a:t>
            </a:r>
          </a:p>
          <a:p>
            <a:r>
              <a:rPr lang="en-US" dirty="0" err="1" smtClean="0">
                <a:sym typeface="Symbol"/>
              </a:rPr>
              <a:t>Statistik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uji</a:t>
            </a:r>
            <a:r>
              <a:rPr lang="en-US" dirty="0" smtClean="0">
                <a:sym typeface="Symbol"/>
              </a:rPr>
              <a:t> :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029200" y="5486400"/>
          <a:ext cx="2312988" cy="830263"/>
        </p:xfrm>
        <a:graphic>
          <a:graphicData uri="http://schemas.openxmlformats.org/presentationml/2006/ole">
            <p:oleObj spid="_x0000_s125954" name="Equation" r:id="rId3" imgW="1168200" imgH="4190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752600" y="5486400"/>
          <a:ext cx="1928813" cy="887413"/>
        </p:xfrm>
        <a:graphic>
          <a:graphicData uri="http://schemas.openxmlformats.org/presentationml/2006/ole">
            <p:oleObj spid="_x0000_s125955" name="Equation" r:id="rId4" imgW="965160" imgH="444240" progId="Equation.3">
              <p:embed/>
            </p:oleObj>
          </a:graphicData>
        </a:graphic>
      </p:graphicFrame>
      <p:sp>
        <p:nvSpPr>
          <p:cNvPr id="6" name="Right Arrow 5"/>
          <p:cNvSpPr/>
          <p:nvPr/>
        </p:nvSpPr>
        <p:spPr bwMode="auto">
          <a:xfrm>
            <a:off x="3962400" y="5715000"/>
            <a:ext cx="838200" cy="38100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25956" name="Object 4"/>
          <p:cNvGraphicFramePr>
            <a:graphicFrameLocks noChangeAspect="1"/>
          </p:cNvGraphicFramePr>
          <p:nvPr/>
        </p:nvGraphicFramePr>
        <p:xfrm>
          <a:off x="1828800" y="3886200"/>
          <a:ext cx="1497013" cy="938213"/>
        </p:xfrm>
        <a:graphic>
          <a:graphicData uri="http://schemas.openxmlformats.org/presentationml/2006/ole">
            <p:oleObj spid="_x0000_s125956" name="Equation" r:id="rId5" imgW="749160" imgH="46980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62000" y="4953000"/>
            <a:ext cx="594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Hipotesis</a:t>
            </a:r>
            <a:r>
              <a:rPr lang="en-US" dirty="0" smtClean="0"/>
              <a:t> </a:t>
            </a:r>
            <a:r>
              <a:rPr lang="en-US" dirty="0" err="1" smtClean="0"/>
              <a:t>nol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general (Ho : </a:t>
            </a:r>
            <a:r>
              <a:rPr lang="en-US" dirty="0" smtClean="0">
                <a:sym typeface="Symbol"/>
              </a:rPr>
              <a:t>=p)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86200" y="41148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db = n-2</a:t>
            </a:r>
            <a:endParaRPr lang="en-US" dirty="0"/>
          </a:p>
        </p:txBody>
      </p:sp>
    </p:spTree>
  </p:cSld>
  <p:clrMapOvr>
    <a:masterClrMapping/>
  </p:clrMapOvr>
  <p:transition>
    <p:cover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7467600" cy="584775"/>
          </a:xfrm>
        </p:spPr>
        <p:txBody>
          <a:bodyPr/>
          <a:lstStyle/>
          <a:p>
            <a:r>
              <a:rPr lang="en-US" sz="3200" dirty="0" smtClean="0"/>
              <a:t>KORELASI SPEARMAN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7543800" cy="4114800"/>
          </a:xfrm>
        </p:spPr>
        <p:txBody>
          <a:bodyPr/>
          <a:lstStyle/>
          <a:p>
            <a:r>
              <a:rPr lang="en-US" sz="2400" dirty="0" err="1" smtClean="0"/>
              <a:t>Misalkan</a:t>
            </a:r>
            <a:r>
              <a:rPr lang="en-US" sz="2400" dirty="0" smtClean="0"/>
              <a:t> </a:t>
            </a:r>
            <a:r>
              <a:rPr lang="en-US" sz="2400" dirty="0" err="1" smtClean="0"/>
              <a:t>pengamatan</a:t>
            </a:r>
            <a:r>
              <a:rPr lang="en-US" sz="2400" dirty="0" smtClean="0"/>
              <a:t> ke-10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jarak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ditempuh</a:t>
            </a:r>
            <a:r>
              <a:rPr lang="en-US" sz="2400" dirty="0" smtClean="0"/>
              <a:t> = 63, </a:t>
            </a:r>
            <a:r>
              <a:rPr lang="en-US" sz="2400" dirty="0" err="1" smtClean="0"/>
              <a:t>namun</a:t>
            </a:r>
            <a:r>
              <a:rPr lang="en-US" sz="2400" dirty="0" smtClean="0"/>
              <a:t> </a:t>
            </a:r>
            <a:r>
              <a:rPr lang="en-US" sz="2400" dirty="0" err="1" smtClean="0"/>
              <a:t>buangan</a:t>
            </a:r>
            <a:r>
              <a:rPr lang="en-US" sz="2400" dirty="0" smtClean="0"/>
              <a:t> gas </a:t>
            </a:r>
            <a:r>
              <a:rPr lang="en-US" sz="2400" dirty="0" err="1" smtClean="0"/>
              <a:t>emisi-nya</a:t>
            </a:r>
            <a:r>
              <a:rPr lang="en-US" sz="2400" dirty="0" smtClean="0"/>
              <a:t> </a:t>
            </a:r>
            <a:r>
              <a:rPr lang="en-US" sz="2400" dirty="0" err="1" smtClean="0"/>
              <a:t>sebesar</a:t>
            </a:r>
            <a:r>
              <a:rPr lang="en-US" sz="2400" dirty="0" smtClean="0"/>
              <a:t> 1010</a:t>
            </a: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2819400"/>
          <a:ext cx="2362200" cy="3566160"/>
        </p:xfrm>
        <a:graphic>
          <a:graphicData uri="http://schemas.openxmlformats.org/drawingml/2006/table">
            <a:tbl>
              <a:tblPr/>
              <a:tblGrid>
                <a:gridCol w="787400"/>
                <a:gridCol w="787400"/>
                <a:gridCol w="787400"/>
              </a:tblGrid>
              <a:tr h="263407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Emisi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(Y)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Jarak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(X)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407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553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0864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590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864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864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682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864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864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864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864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864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864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</a:tr>
              <a:tr h="26340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7351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3124200" y="2743200"/>
          <a:ext cx="47244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419600" y="5791200"/>
          <a:ext cx="2590800" cy="213360"/>
        </p:xfrm>
        <a:graphic>
          <a:graphicData uri="http://schemas.openxmlformats.org/drawingml/2006/table">
            <a:tbl>
              <a:tblPr/>
              <a:tblGrid>
                <a:gridCol w="1704110"/>
                <a:gridCol w="88669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Korelasi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Pearson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0.693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Oval 6"/>
          <p:cNvSpPr/>
          <p:nvPr/>
        </p:nvSpPr>
        <p:spPr bwMode="auto">
          <a:xfrm>
            <a:off x="6781800" y="3429000"/>
            <a:ext cx="533400" cy="685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990600"/>
            <a:ext cx="7467600" cy="762000"/>
          </a:xfrm>
        </p:spPr>
        <p:txBody>
          <a:bodyPr/>
          <a:lstStyle/>
          <a:p>
            <a:r>
              <a:rPr lang="en-US"/>
              <a:t>Analisis Hubungan</a:t>
            </a:r>
          </a:p>
        </p:txBody>
      </p:sp>
      <p:pic>
        <p:nvPicPr>
          <p:cNvPr id="66563" name="Picture 3" descr="gorillawrite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162300" y="2881313"/>
            <a:ext cx="1768475" cy="1939925"/>
          </a:xfrm>
          <a:noFill/>
          <a:ln/>
        </p:spPr>
      </p:pic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990600" y="2133600"/>
            <a:ext cx="2682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>
                <a:latin typeface="Trebuchet MS" pitchFamily="34" charset="0"/>
              </a:rPr>
              <a:t>Jenis/tipe hubungan</a:t>
            </a:r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838200" y="5029200"/>
            <a:ext cx="2819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>
                <a:latin typeface="Trebuchet MS" pitchFamily="34" charset="0"/>
              </a:rPr>
              <a:t>Skala pengukuran variabel</a:t>
            </a:r>
          </a:p>
        </p:txBody>
      </p:sp>
      <p:sp>
        <p:nvSpPr>
          <p:cNvPr id="66566" name="Text Box 6"/>
          <p:cNvSpPr txBox="1">
            <a:spLocks noChangeArrowheads="1"/>
          </p:cNvSpPr>
          <p:nvPr/>
        </p:nvSpPr>
        <p:spPr bwMode="auto">
          <a:xfrm>
            <a:off x="4724400" y="2438400"/>
            <a:ext cx="243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>
                <a:latin typeface="Trebuchet MS" pitchFamily="34" charset="0"/>
              </a:rPr>
              <a:t>Ukuran Keterkaitan</a:t>
            </a:r>
          </a:p>
        </p:txBody>
      </p:sp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5105400" y="4343400"/>
            <a:ext cx="2438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>
                <a:latin typeface="Trebuchet MS" pitchFamily="34" charset="0"/>
              </a:rPr>
              <a:t>Pemodelan  Keterkaitan</a:t>
            </a: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4689" name="Object 1"/>
          <p:cNvGraphicFramePr>
            <a:graphicFrameLocks noChangeAspect="1"/>
          </p:cNvGraphicFramePr>
          <p:nvPr/>
        </p:nvGraphicFramePr>
        <p:xfrm>
          <a:off x="1235075" y="4876800"/>
          <a:ext cx="5648325" cy="1728788"/>
        </p:xfrm>
        <a:graphic>
          <a:graphicData uri="http://schemas.openxmlformats.org/presentationml/2006/ole">
            <p:oleObj spid="_x0000_s114689" name="Equation" r:id="rId3" imgW="3314520" imgH="1015920" progId="Equation.3">
              <p:embed/>
            </p:oleObj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609600" y="533400"/>
          <a:ext cx="6934202" cy="4038600"/>
        </p:xfrm>
        <a:graphic>
          <a:graphicData uri="http://schemas.openxmlformats.org/drawingml/2006/table">
            <a:tbl>
              <a:tblPr/>
              <a:tblGrid>
                <a:gridCol w="825910"/>
                <a:gridCol w="825910"/>
                <a:gridCol w="825910"/>
                <a:gridCol w="825910"/>
                <a:gridCol w="825910"/>
                <a:gridCol w="825910"/>
                <a:gridCol w="825910"/>
                <a:gridCol w="1152832"/>
              </a:tblGrid>
              <a:tr h="349015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Emisi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(Y)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Jarak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(X)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015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32395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2395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2395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2395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2395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2395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2395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2395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2395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</a:tr>
              <a:tr h="3490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7351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04800" y="1828800"/>
            <a:ext cx="6248400" cy="762000"/>
          </a:xfrm>
        </p:spPr>
        <p:txBody>
          <a:bodyPr/>
          <a:lstStyle/>
          <a:p>
            <a:r>
              <a:rPr lang="en-US"/>
              <a:t>Analisis Regresi</a:t>
            </a:r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990600"/>
            <a:ext cx="7467600" cy="762000"/>
          </a:xfrm>
        </p:spPr>
        <p:txBody>
          <a:bodyPr/>
          <a:lstStyle/>
          <a:p>
            <a:r>
              <a:rPr lang="en-US"/>
              <a:t>Definisi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133600"/>
            <a:ext cx="7543800" cy="3962400"/>
          </a:xfrm>
        </p:spPr>
        <p:txBody>
          <a:bodyPr/>
          <a:lstStyle/>
          <a:p>
            <a:r>
              <a:rPr lang="en-US"/>
              <a:t>Linear : linear dalam parameter</a:t>
            </a:r>
          </a:p>
          <a:p>
            <a:r>
              <a:rPr lang="en-US"/>
              <a:t>Sederhana : hanya satu peubah penjelas</a:t>
            </a:r>
          </a:p>
          <a:p>
            <a:r>
              <a:rPr lang="en-US"/>
              <a:t>Berganda : lebih dari satu peubah penjelas</a:t>
            </a: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848" name="Group 24"/>
          <p:cNvGrpSpPr>
            <a:grpSpLocks/>
          </p:cNvGrpSpPr>
          <p:nvPr/>
        </p:nvGrpSpPr>
        <p:grpSpPr bwMode="auto">
          <a:xfrm>
            <a:off x="0" y="685800"/>
            <a:ext cx="7905750" cy="5378450"/>
            <a:chOff x="0" y="432"/>
            <a:chExt cx="4980" cy="3388"/>
          </a:xfrm>
        </p:grpSpPr>
        <p:sp>
          <p:nvSpPr>
            <p:cNvPr id="77833" name="Text Box 9"/>
            <p:cNvSpPr txBox="1">
              <a:spLocks noChangeArrowheads="1"/>
            </p:cNvSpPr>
            <p:nvPr/>
          </p:nvSpPr>
          <p:spPr bwMode="auto">
            <a:xfrm>
              <a:off x="0" y="2016"/>
              <a:ext cx="1056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Simple Linear Regression</a:t>
              </a:r>
            </a:p>
          </p:txBody>
        </p:sp>
        <p:sp>
          <p:nvSpPr>
            <p:cNvPr id="77828" name="AutoShape 4"/>
            <p:cNvSpPr>
              <a:spLocks noChangeArrowheads="1"/>
            </p:cNvSpPr>
            <p:nvPr/>
          </p:nvSpPr>
          <p:spPr bwMode="auto">
            <a:xfrm>
              <a:off x="1056" y="1344"/>
              <a:ext cx="1620" cy="984"/>
            </a:xfrm>
            <a:prstGeom prst="diamond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Peubah penjelas</a:t>
              </a:r>
            </a:p>
          </p:txBody>
        </p:sp>
        <p:sp>
          <p:nvSpPr>
            <p:cNvPr id="77829" name="Line 5"/>
            <p:cNvSpPr>
              <a:spLocks noChangeShapeType="1"/>
            </p:cNvSpPr>
            <p:nvPr/>
          </p:nvSpPr>
          <p:spPr bwMode="auto">
            <a:xfrm flipH="1">
              <a:off x="384" y="1824"/>
              <a:ext cx="6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7830" name="Text Box 6"/>
            <p:cNvSpPr txBox="1">
              <a:spLocks noChangeArrowheads="1"/>
            </p:cNvSpPr>
            <p:nvPr/>
          </p:nvSpPr>
          <p:spPr bwMode="auto">
            <a:xfrm>
              <a:off x="528" y="1440"/>
              <a:ext cx="5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satu</a:t>
              </a:r>
            </a:p>
          </p:txBody>
        </p:sp>
        <p:sp>
          <p:nvSpPr>
            <p:cNvPr id="77831" name="Text Box 7"/>
            <p:cNvSpPr txBox="1">
              <a:spLocks noChangeArrowheads="1"/>
            </p:cNvSpPr>
            <p:nvPr/>
          </p:nvSpPr>
          <p:spPr bwMode="auto">
            <a:xfrm>
              <a:off x="2016" y="2352"/>
              <a:ext cx="432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 &gt; satu</a:t>
              </a:r>
            </a:p>
          </p:txBody>
        </p:sp>
        <p:sp>
          <p:nvSpPr>
            <p:cNvPr id="77832" name="Line 8"/>
            <p:cNvSpPr>
              <a:spLocks noChangeShapeType="1"/>
            </p:cNvSpPr>
            <p:nvPr/>
          </p:nvSpPr>
          <p:spPr bwMode="auto">
            <a:xfrm>
              <a:off x="1872" y="2312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7834" name="Text Box 10"/>
            <p:cNvSpPr txBox="1">
              <a:spLocks noChangeArrowheads="1"/>
            </p:cNvSpPr>
            <p:nvPr/>
          </p:nvSpPr>
          <p:spPr bwMode="auto">
            <a:xfrm>
              <a:off x="1248" y="3072"/>
              <a:ext cx="1056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Multiple Linear Regression</a:t>
              </a:r>
            </a:p>
          </p:txBody>
        </p:sp>
        <p:grpSp>
          <p:nvGrpSpPr>
            <p:cNvPr id="77843" name="Group 19"/>
            <p:cNvGrpSpPr>
              <a:grpSpLocks/>
            </p:cNvGrpSpPr>
            <p:nvPr/>
          </p:nvGrpSpPr>
          <p:grpSpPr bwMode="auto">
            <a:xfrm>
              <a:off x="2688" y="432"/>
              <a:ext cx="2292" cy="2061"/>
              <a:chOff x="2592" y="777"/>
              <a:chExt cx="2292" cy="2061"/>
            </a:xfrm>
          </p:grpSpPr>
          <p:sp>
            <p:nvSpPr>
              <p:cNvPr id="77837" name="AutoShape 13"/>
              <p:cNvSpPr>
                <a:spLocks noChangeArrowheads="1"/>
              </p:cNvSpPr>
              <p:nvPr/>
            </p:nvSpPr>
            <p:spPr bwMode="auto">
              <a:xfrm>
                <a:off x="3264" y="777"/>
                <a:ext cx="1620" cy="756"/>
              </a:xfrm>
              <a:prstGeom prst="diamond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/>
                  <a:t>Hubungan parameter</a:t>
                </a:r>
              </a:p>
            </p:txBody>
          </p:sp>
          <p:sp>
            <p:nvSpPr>
              <p:cNvPr id="77838" name="Line 14"/>
              <p:cNvSpPr>
                <a:spLocks noChangeShapeType="1"/>
              </p:cNvSpPr>
              <p:nvPr/>
            </p:nvSpPr>
            <p:spPr bwMode="auto">
              <a:xfrm flipH="1">
                <a:off x="2592" y="1200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7839" name="Text Box 15"/>
              <p:cNvSpPr txBox="1">
                <a:spLocks noChangeArrowheads="1"/>
              </p:cNvSpPr>
              <p:nvPr/>
            </p:nvSpPr>
            <p:spPr bwMode="auto">
              <a:xfrm>
                <a:off x="2736" y="816"/>
                <a:ext cx="57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linear</a:t>
                </a:r>
              </a:p>
            </p:txBody>
          </p:sp>
          <p:sp>
            <p:nvSpPr>
              <p:cNvPr id="77840" name="Text Box 16"/>
              <p:cNvSpPr txBox="1">
                <a:spLocks noChangeArrowheads="1"/>
              </p:cNvSpPr>
              <p:nvPr/>
            </p:nvSpPr>
            <p:spPr bwMode="auto">
              <a:xfrm>
                <a:off x="4176" y="1536"/>
                <a:ext cx="624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 </a:t>
                </a:r>
                <a:r>
                  <a:rPr lang="en-US" sz="2000" b="1"/>
                  <a:t>non linear</a:t>
                </a:r>
              </a:p>
            </p:txBody>
          </p:sp>
          <p:sp>
            <p:nvSpPr>
              <p:cNvPr id="77841" name="Line 17"/>
              <p:cNvSpPr>
                <a:spLocks noChangeShapeType="1"/>
              </p:cNvSpPr>
              <p:nvPr/>
            </p:nvSpPr>
            <p:spPr bwMode="auto">
              <a:xfrm>
                <a:off x="4080" y="1536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7842" name="Text Box 18"/>
              <p:cNvSpPr txBox="1">
                <a:spLocks noChangeArrowheads="1"/>
              </p:cNvSpPr>
              <p:nvPr/>
            </p:nvSpPr>
            <p:spPr bwMode="auto">
              <a:xfrm>
                <a:off x="3600" y="2314"/>
                <a:ext cx="1104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/>
                  <a:t>Regresi non linear</a:t>
                </a:r>
              </a:p>
            </p:txBody>
          </p:sp>
        </p:grpSp>
        <p:sp>
          <p:nvSpPr>
            <p:cNvPr id="77845" name="Text Box 21"/>
            <p:cNvSpPr txBox="1">
              <a:spLocks noChangeArrowheads="1"/>
            </p:cNvSpPr>
            <p:nvPr/>
          </p:nvSpPr>
          <p:spPr bwMode="auto">
            <a:xfrm>
              <a:off x="1296" y="672"/>
              <a:ext cx="1344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Regresi Linear</a:t>
              </a:r>
            </a:p>
          </p:txBody>
        </p:sp>
        <p:sp>
          <p:nvSpPr>
            <p:cNvPr id="77846" name="Line 22"/>
            <p:cNvSpPr>
              <a:spLocks noChangeShapeType="1"/>
            </p:cNvSpPr>
            <p:nvPr/>
          </p:nvSpPr>
          <p:spPr bwMode="auto">
            <a:xfrm>
              <a:off x="1872" y="960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7847" name="Line 23"/>
            <p:cNvSpPr>
              <a:spLocks noChangeShapeType="1"/>
            </p:cNvSpPr>
            <p:nvPr/>
          </p:nvSpPr>
          <p:spPr bwMode="auto">
            <a:xfrm>
              <a:off x="384" y="1824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5791200" cy="762000"/>
          </a:xfrm>
        </p:spPr>
        <p:txBody>
          <a:bodyPr/>
          <a:lstStyle/>
          <a:p>
            <a:r>
              <a:rPr lang="en-US" b="1">
                <a:solidFill>
                  <a:srgbClr val="000099"/>
                </a:solidFill>
                <a:latin typeface="Tahoma" pitchFamily="34" charset="0"/>
              </a:rPr>
              <a:t>ANALISIS REGRESI</a:t>
            </a:r>
          </a:p>
        </p:txBody>
      </p:sp>
      <p:sp>
        <p:nvSpPr>
          <p:cNvPr id="78851" name="Text Box 3"/>
          <p:cNvSpPr txBox="1">
            <a:spLocks noChangeArrowheads="1"/>
          </p:cNvSpPr>
          <p:nvPr/>
        </p:nvSpPr>
        <p:spPr bwMode="auto">
          <a:xfrm>
            <a:off x="0" y="1828800"/>
            <a:ext cx="830580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31775" indent="-231775">
              <a:spcBef>
                <a:spcPct val="50000"/>
              </a:spcBef>
              <a:buFontTx/>
              <a:buChar char="•"/>
            </a:pPr>
            <a:r>
              <a:rPr lang="en-US">
                <a:latin typeface="Tahoma" pitchFamily="34" charset="0"/>
                <a:sym typeface="Symbol" pitchFamily="18" charset="2"/>
              </a:rPr>
              <a:t>Hubungan Antar Peubah:</a:t>
            </a:r>
          </a:p>
          <a:p>
            <a:pPr lvl="1" indent="17463">
              <a:spcBef>
                <a:spcPct val="50000"/>
              </a:spcBef>
              <a:buFontTx/>
              <a:buChar char="•"/>
            </a:pPr>
            <a:r>
              <a:rPr lang="en-US" sz="2000">
                <a:latin typeface="Tahoma" pitchFamily="34" charset="0"/>
                <a:sym typeface="Symbol" pitchFamily="18" charset="2"/>
              </a:rPr>
              <a:t> Fungsional (deterministik) </a:t>
            </a:r>
            <a:r>
              <a:rPr lang="en-US" sz="2000">
                <a:latin typeface="Tahoma" pitchFamily="34" charset="0"/>
                <a:sym typeface="Wingdings" pitchFamily="2" charset="2"/>
              </a:rPr>
              <a:t> Y=f(X) ;  misalnya: Y=10X</a:t>
            </a:r>
          </a:p>
          <a:p>
            <a:pPr lvl="1" indent="17463">
              <a:spcBef>
                <a:spcPct val="50000"/>
              </a:spcBef>
              <a:buFontTx/>
              <a:buChar char="•"/>
            </a:pPr>
            <a:r>
              <a:rPr lang="en-US" sz="2000">
                <a:latin typeface="Tahoma" pitchFamily="34" charset="0"/>
                <a:sym typeface="Wingdings" pitchFamily="2" charset="2"/>
              </a:rPr>
              <a:t> Statistik (stokastik)  amatan tidak jatuh pas pada kurva</a:t>
            </a:r>
          </a:p>
          <a:p>
            <a:pPr lvl="1" indent="17463">
              <a:spcBef>
                <a:spcPct val="50000"/>
              </a:spcBef>
            </a:pPr>
            <a:r>
              <a:rPr lang="en-US" sz="2000">
                <a:latin typeface="Tahoma" pitchFamily="34" charset="0"/>
                <a:sym typeface="Symbol" pitchFamily="18" charset="2"/>
              </a:rPr>
              <a:t>  Mis: IQ vs Prestasi, Berat vs Tinggi, Dosis Pupuk vs Produksi</a:t>
            </a:r>
          </a:p>
          <a:p>
            <a:pPr marL="231775" indent="-231775">
              <a:spcBef>
                <a:spcPct val="50000"/>
              </a:spcBef>
            </a:pPr>
            <a:endParaRPr lang="en-US" sz="2000">
              <a:latin typeface="Tahoma" pitchFamily="34" charset="0"/>
              <a:sym typeface="Symbol" pitchFamily="18" charset="2"/>
            </a:endParaRPr>
          </a:p>
          <a:p>
            <a:pPr marL="231775" indent="-231775">
              <a:spcBef>
                <a:spcPct val="50000"/>
              </a:spcBef>
              <a:buFontTx/>
              <a:buChar char="•"/>
            </a:pPr>
            <a:r>
              <a:rPr lang="en-US">
                <a:latin typeface="Tahoma" pitchFamily="34" charset="0"/>
                <a:sym typeface="Symbol" pitchFamily="18" charset="2"/>
              </a:rPr>
              <a:t>Model regresi linear sederhana:</a:t>
            </a:r>
          </a:p>
          <a:p>
            <a:pPr marL="231775" indent="-231775">
              <a:spcBef>
                <a:spcPct val="50000"/>
              </a:spcBef>
            </a:pPr>
            <a:endParaRPr lang="en-US">
              <a:latin typeface="Tahoma" pitchFamily="34" charset="0"/>
              <a:sym typeface="Symbol" pitchFamily="18" charset="2"/>
            </a:endParaRPr>
          </a:p>
        </p:txBody>
      </p:sp>
      <p:graphicFrame>
        <p:nvGraphicFramePr>
          <p:cNvPr id="78852" name="Object 4"/>
          <p:cNvGraphicFramePr>
            <a:graphicFrameLocks noChangeAspect="1"/>
          </p:cNvGraphicFramePr>
          <p:nvPr/>
        </p:nvGraphicFramePr>
        <p:xfrm>
          <a:off x="1524000" y="4876800"/>
          <a:ext cx="5029200" cy="609600"/>
        </p:xfrm>
        <a:graphic>
          <a:graphicData uri="http://schemas.openxmlformats.org/presentationml/2006/ole">
            <p:oleObj spid="_x0000_s78852" name="Equation" r:id="rId4" imgW="1930320" imgH="228600" progId="Equation.3">
              <p:embed/>
            </p:oleObj>
          </a:graphicData>
        </a:graphic>
      </p:graphicFrame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990600"/>
            <a:ext cx="7467600" cy="762000"/>
          </a:xfrm>
        </p:spPr>
        <p:txBody>
          <a:bodyPr/>
          <a:lstStyle/>
          <a:p>
            <a:r>
              <a:rPr lang="en-US"/>
              <a:t>Regresi</a:t>
            </a: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52400" y="0"/>
            <a:ext cx="9753600" cy="708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676400" y="2362200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ym typeface="Symbol" pitchFamily="18" charset="2"/>
              </a:rPr>
              <a:t>Makna </a:t>
            </a:r>
            <a:r>
              <a:rPr lang="en-US" baseline="-25000">
                <a:sym typeface="Symbol" pitchFamily="18" charset="2"/>
              </a:rPr>
              <a:t>0</a:t>
            </a:r>
            <a:r>
              <a:rPr lang="en-US">
                <a:sym typeface="Symbol" pitchFamily="18" charset="2"/>
              </a:rPr>
              <a:t> &amp; 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 ?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685800" y="6259513"/>
            <a:ext cx="7705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Arial" charset="0"/>
                <a:sym typeface="Symbol" pitchFamily="18" charset="2"/>
              </a:rPr>
              <a:t></a:t>
            </a:r>
            <a:r>
              <a:rPr lang="en-US" sz="1800" baseline="-25000">
                <a:latin typeface="Arial" charset="0"/>
                <a:sym typeface="Symbol" pitchFamily="18" charset="2"/>
              </a:rPr>
              <a:t>0</a:t>
            </a:r>
            <a:r>
              <a:rPr lang="en-US" sz="1800">
                <a:latin typeface="Arial" charset="0"/>
                <a:sym typeface="Symbol" pitchFamily="18" charset="2"/>
              </a:rPr>
              <a:t> adalah nilai Y ketika X = 0, sedangkan </a:t>
            </a:r>
            <a:r>
              <a:rPr lang="en-US" sz="1800" baseline="-25000">
                <a:latin typeface="Arial" charset="0"/>
                <a:sym typeface="Symbol" pitchFamily="18" charset="2"/>
              </a:rPr>
              <a:t>1</a:t>
            </a:r>
            <a:r>
              <a:rPr lang="en-US" sz="1800">
                <a:latin typeface="Arial" charset="0"/>
                <a:sym typeface="Symbol" pitchFamily="18" charset="2"/>
              </a:rPr>
              <a:t> adalah perubahan nilai Y untuk setiap perubahan 1 satuan X.</a:t>
            </a: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990600"/>
            <a:ext cx="7467600" cy="762000"/>
          </a:xfrm>
        </p:spPr>
        <p:txBody>
          <a:bodyPr/>
          <a:lstStyle/>
          <a:p>
            <a:r>
              <a:rPr lang="en-US"/>
              <a:t>Regresi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212725"/>
            <a:ext cx="7467600" cy="701675"/>
          </a:xfrm>
        </p:spPr>
        <p:txBody>
          <a:bodyPr/>
          <a:lstStyle/>
          <a:p>
            <a:pPr algn="l"/>
            <a:r>
              <a:rPr lang="en-US" sz="4000" b="1">
                <a:solidFill>
                  <a:srgbClr val="000099"/>
                </a:solidFill>
              </a:rPr>
              <a:t>Analisis Regresi</a:t>
            </a:r>
            <a:endParaRPr lang="en-GB" sz="4000" b="1">
              <a:solidFill>
                <a:srgbClr val="000099"/>
              </a:solidFill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305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31775" indent="-231775">
              <a:spcBef>
                <a:spcPct val="50000"/>
              </a:spcBef>
              <a:buFontTx/>
              <a:buChar char="•"/>
            </a:pPr>
            <a:r>
              <a:rPr lang="en-US">
                <a:sym typeface="Symbol" pitchFamily="18" charset="2"/>
              </a:rPr>
              <a:t>Pendugaan terhadap koefisien regresi:</a:t>
            </a:r>
          </a:p>
          <a:p>
            <a:pPr lvl="1" indent="17463">
              <a:spcBef>
                <a:spcPct val="50000"/>
              </a:spcBef>
              <a:buFont typeface="Wingdings" pitchFamily="2" charset="2"/>
              <a:buChar char="à"/>
            </a:pPr>
            <a:r>
              <a:rPr lang="en-US">
                <a:sym typeface="Wingdings" pitchFamily="2" charset="2"/>
              </a:rPr>
              <a:t> b</a:t>
            </a:r>
            <a:r>
              <a:rPr lang="en-US" baseline="-25000">
                <a:sym typeface="Wingdings" pitchFamily="2" charset="2"/>
              </a:rPr>
              <a:t>0</a:t>
            </a:r>
            <a:r>
              <a:rPr lang="en-US">
                <a:sym typeface="Wingdings" pitchFamily="2" charset="2"/>
              </a:rPr>
              <a:t> penduga bagi </a:t>
            </a:r>
            <a:r>
              <a:rPr lang="en-GB">
                <a:sym typeface="Symbol" pitchFamily="18" charset="2"/>
              </a:rPr>
              <a:t></a:t>
            </a:r>
            <a:r>
              <a:rPr lang="en-US" baseline="-25000">
                <a:sym typeface="Symbol" pitchFamily="18" charset="2"/>
              </a:rPr>
              <a:t>0</a:t>
            </a:r>
            <a:r>
              <a:rPr lang="en-US">
                <a:sym typeface="Symbol" pitchFamily="18" charset="2"/>
              </a:rPr>
              <a:t>   dan   </a:t>
            </a:r>
            <a:r>
              <a:rPr lang="en-US">
                <a:sym typeface="Wingdings" pitchFamily="2" charset="2"/>
              </a:rPr>
              <a:t>b</a:t>
            </a:r>
            <a:r>
              <a:rPr lang="en-US" baseline="-25000">
                <a:sym typeface="Wingdings" pitchFamily="2" charset="2"/>
              </a:rPr>
              <a:t>1</a:t>
            </a:r>
            <a:r>
              <a:rPr lang="en-US">
                <a:sym typeface="Wingdings" pitchFamily="2" charset="2"/>
              </a:rPr>
              <a:t> penduga bagi</a:t>
            </a:r>
            <a:r>
              <a:rPr lang="en-US">
                <a:sym typeface="Symbol" pitchFamily="18" charset="2"/>
              </a:rPr>
              <a:t> </a:t>
            </a:r>
            <a:r>
              <a:rPr lang="en-GB">
                <a:sym typeface="Symbol" pitchFamily="18" charset="2"/>
              </a:rPr>
              <a:t>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 </a:t>
            </a:r>
          </a:p>
          <a:p>
            <a:pPr marL="231775" indent="-231775">
              <a:spcBef>
                <a:spcPct val="50000"/>
              </a:spcBef>
            </a:pPr>
            <a:endParaRPr lang="en-US">
              <a:sym typeface="Symbol" pitchFamily="18" charset="2"/>
            </a:endParaRP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533400" y="4283075"/>
            <a:ext cx="8458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99"/>
                </a:solidFill>
                <a:sym typeface="Symbol" pitchFamily="18" charset="2"/>
              </a:rPr>
              <a:t>Bagaimana Pengujian terhadap model regresi ??</a:t>
            </a:r>
          </a:p>
          <a:p>
            <a:pPr lvl="1">
              <a:spcBef>
                <a:spcPct val="10000"/>
              </a:spcBef>
              <a:buFontTx/>
              <a:buChar char="•"/>
            </a:pPr>
            <a:r>
              <a:rPr lang="en-US">
                <a:sym typeface="Wingdings" pitchFamily="2" charset="2"/>
              </a:rPr>
              <a:t> parsial (per koefisien)   uji-t</a:t>
            </a:r>
          </a:p>
          <a:p>
            <a:pPr lvl="1">
              <a:spcBef>
                <a:spcPct val="10000"/>
              </a:spcBef>
              <a:buFontTx/>
              <a:buChar char="•"/>
            </a:pPr>
            <a:r>
              <a:rPr lang="en-US">
                <a:sym typeface="Wingdings" pitchFamily="2" charset="2"/>
              </a:rPr>
              <a:t> bersama  uji-F (Anova)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000099"/>
                </a:solidFill>
                <a:sym typeface="Symbol" pitchFamily="18" charset="2"/>
              </a:rPr>
              <a:t>Bagaimana menilai kesesuaian model ??</a:t>
            </a:r>
          </a:p>
          <a:p>
            <a:pPr>
              <a:spcBef>
                <a:spcPct val="10000"/>
              </a:spcBef>
            </a:pPr>
            <a:r>
              <a:rPr lang="en-US">
                <a:sym typeface="Wingdings" pitchFamily="2" charset="2"/>
              </a:rPr>
              <a:t>  R</a:t>
            </a:r>
            <a:r>
              <a:rPr lang="en-US" baseline="30000">
                <a:sym typeface="Wingdings" pitchFamily="2" charset="2"/>
              </a:rPr>
              <a:t>2</a:t>
            </a:r>
            <a:r>
              <a:rPr lang="en-US">
                <a:sym typeface="Wingdings" pitchFamily="2" charset="2"/>
              </a:rPr>
              <a:t> (</a:t>
            </a:r>
            <a:r>
              <a:rPr lang="en-US" sz="2000">
                <a:sym typeface="Wingdings" pitchFamily="2" charset="2"/>
              </a:rPr>
              <a:t>Koef. Determinasi</a:t>
            </a:r>
            <a:r>
              <a:rPr lang="en-US">
                <a:sym typeface="Wingdings" pitchFamily="2" charset="2"/>
              </a:rPr>
              <a:t>: </a:t>
            </a:r>
            <a:r>
              <a:rPr lang="en-US" sz="2000">
                <a:sym typeface="Wingdings" pitchFamily="2" charset="2"/>
              </a:rPr>
              <a:t>% keragaman Y yang mampu dijelaskan oleh X</a:t>
            </a:r>
            <a:r>
              <a:rPr lang="en-US">
                <a:sym typeface="Wingdings" pitchFamily="2" charset="2"/>
              </a:rPr>
              <a:t>)</a:t>
            </a:r>
            <a:endParaRPr lang="en-GB">
              <a:sym typeface="Symbol" pitchFamily="18" charset="2"/>
            </a:endParaRPr>
          </a:p>
        </p:txBody>
      </p:sp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1447800" y="2209800"/>
          <a:ext cx="3276600" cy="1905000"/>
        </p:xfrm>
        <a:graphic>
          <a:graphicData uri="http://schemas.openxmlformats.org/presentationml/2006/ole">
            <p:oleObj spid="_x0000_s19461" name="Equation" r:id="rId4" imgW="1625400" imgH="1041120" progId="Equation.3">
              <p:embed/>
            </p:oleObj>
          </a:graphicData>
        </a:graphic>
      </p:graphicFrame>
      <p:sp>
        <p:nvSpPr>
          <p:cNvPr id="19462" name="AutoShape 6"/>
          <p:cNvSpPr>
            <a:spLocks/>
          </p:cNvSpPr>
          <p:nvPr/>
        </p:nvSpPr>
        <p:spPr bwMode="auto">
          <a:xfrm>
            <a:off x="4953000" y="2514600"/>
            <a:ext cx="76200" cy="1600200"/>
          </a:xfrm>
          <a:prstGeom prst="rightBrace">
            <a:avLst>
              <a:gd name="adj1" fmla="val 17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AutoShape 7"/>
          <p:cNvSpPr>
            <a:spLocks noChangeArrowheads="1"/>
          </p:cNvSpPr>
          <p:nvPr/>
        </p:nvSpPr>
        <p:spPr bwMode="auto">
          <a:xfrm>
            <a:off x="5334000" y="3124200"/>
            <a:ext cx="914400" cy="3810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Oval 8"/>
          <p:cNvSpPr>
            <a:spLocks noChangeArrowheads="1"/>
          </p:cNvSpPr>
          <p:nvPr/>
        </p:nvSpPr>
        <p:spPr bwMode="auto">
          <a:xfrm>
            <a:off x="6553200" y="2590800"/>
            <a:ext cx="2209800" cy="14478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000099"/>
                </a:solidFill>
              </a:rPr>
              <a:t>Metode </a:t>
            </a:r>
          </a:p>
          <a:p>
            <a:pPr algn="ctr"/>
            <a:r>
              <a:rPr lang="en-US">
                <a:solidFill>
                  <a:srgbClr val="000099"/>
                </a:solidFill>
              </a:rPr>
              <a:t>Kuadrat Terkecil</a:t>
            </a:r>
            <a:endParaRPr lang="en-GB">
              <a:solidFill>
                <a:srgbClr val="000099"/>
              </a:solidFill>
            </a:endParaRPr>
          </a:p>
          <a:p>
            <a:pPr algn="ctr"/>
            <a:endParaRPr lang="en-GB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111250"/>
            <a:ext cx="7467600" cy="641350"/>
          </a:xfrm>
        </p:spPr>
        <p:txBody>
          <a:bodyPr/>
          <a:lstStyle/>
          <a:p>
            <a:r>
              <a:rPr lang="en-US" sz="3600"/>
              <a:t>Metoda Kuadrat Terkecil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Pendugaan parameter pada  regresi didapat dengan meminimumkan jumlah kuadrat galat.</a:t>
            </a:r>
          </a:p>
        </p:txBody>
      </p:sp>
      <p:pic>
        <p:nvPicPr>
          <p:cNvPr id="8909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3124200"/>
            <a:ext cx="4752975" cy="3219450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2700"/>
            <a:ext cx="7467600" cy="1739900"/>
          </a:xfrm>
        </p:spPr>
        <p:txBody>
          <a:bodyPr/>
          <a:lstStyle/>
          <a:p>
            <a:r>
              <a:rPr lang="en-US" sz="3600"/>
              <a:t>Keragaman yang dapat dijelaskan dan yang tidak dapat dijelaskan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011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057400"/>
            <a:ext cx="6370638" cy="3481388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Relationship vs Causal Relationship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Tidak semua hubungan (relationship) berupa hubungan sebab-akibat</a:t>
            </a:r>
          </a:p>
          <a:p>
            <a:r>
              <a:rPr lang="en-US"/>
              <a:t>Penentuan suatu hubungan bersifat sebab-akibat memerlukan </a:t>
            </a:r>
            <a:r>
              <a:rPr lang="en-US" i="1"/>
              <a:t>well-argued position </a:t>
            </a:r>
            <a:r>
              <a:rPr lang="en-US"/>
              <a:t>dari bidang ilmu terkait</a:t>
            </a: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4953000" cy="762000"/>
          </a:xfrm>
        </p:spPr>
        <p:txBody>
          <a:bodyPr/>
          <a:lstStyle/>
          <a:p>
            <a:r>
              <a:rPr lang="en-US"/>
              <a:t>Contoh Data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5486400" y="1447800"/>
            <a:ext cx="1828800" cy="4117975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">
                <a:solidFill>
                  <a:srgbClr val="000099"/>
                </a:solidFill>
              </a:rPr>
              <a:t>Jarak	Emisi</a:t>
            </a:r>
          </a:p>
          <a:p>
            <a:r>
              <a:rPr lang="es-ES"/>
              <a:t> 31	 553</a:t>
            </a:r>
          </a:p>
          <a:p>
            <a:r>
              <a:rPr lang="es-ES"/>
              <a:t> 38	 590</a:t>
            </a:r>
          </a:p>
          <a:p>
            <a:r>
              <a:rPr lang="es-ES"/>
              <a:t> 48	 608</a:t>
            </a:r>
          </a:p>
          <a:p>
            <a:r>
              <a:rPr lang="es-ES"/>
              <a:t> 52	 682</a:t>
            </a:r>
          </a:p>
          <a:p>
            <a:r>
              <a:rPr lang="es-ES"/>
              <a:t> 63	 752</a:t>
            </a:r>
          </a:p>
          <a:p>
            <a:r>
              <a:rPr lang="es-ES"/>
              <a:t> 67	 725</a:t>
            </a:r>
          </a:p>
          <a:p>
            <a:r>
              <a:rPr lang="es-ES"/>
              <a:t> 75	 834</a:t>
            </a:r>
          </a:p>
          <a:p>
            <a:r>
              <a:rPr lang="es-ES"/>
              <a:t> 84	 752</a:t>
            </a:r>
          </a:p>
          <a:p>
            <a:r>
              <a:rPr lang="es-ES"/>
              <a:t> 89	 845</a:t>
            </a:r>
          </a:p>
          <a:p>
            <a:r>
              <a:rPr lang="es-ES"/>
              <a:t> 99	 960</a:t>
            </a: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4800600" cy="43005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99"/>
                </a:solidFill>
              </a:rPr>
              <a:t>Percobaan dalam bidang lingkungan</a:t>
            </a:r>
          </a:p>
          <a:p>
            <a:pPr>
              <a:spcBef>
                <a:spcPct val="50000"/>
              </a:spcBef>
            </a:pPr>
            <a:r>
              <a:rPr lang="en-US"/>
              <a:t>Apakah semakin tua mobil semakin besar juga emisi HC yang dihasilkan?</a:t>
            </a:r>
          </a:p>
          <a:p>
            <a:pPr>
              <a:spcBef>
                <a:spcPct val="50000"/>
              </a:spcBef>
            </a:pPr>
            <a:r>
              <a:rPr lang="en-US"/>
              <a:t>Diambil contoh 10 mobil secara acak, kemudian dicatat jarak tempuh yang sudah dijalani mobil (dalam ribu kilometer) dan diukur Emisi HC-nya (dalam ppm)</a:t>
            </a: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914400" y="6096000"/>
            <a:ext cx="6096000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en-GB"/>
              <a:t>Emisi = 382 + 5.39 Jarak</a:t>
            </a:r>
            <a:endParaRPr lang="en-US"/>
          </a:p>
        </p:txBody>
      </p:sp>
      <p:sp>
        <p:nvSpPr>
          <p:cNvPr id="36871" name="Line 7"/>
          <p:cNvSpPr>
            <a:spLocks noChangeShapeType="1"/>
          </p:cNvSpPr>
          <p:nvPr/>
        </p:nvSpPr>
        <p:spPr bwMode="auto">
          <a:xfrm flipV="1">
            <a:off x="1019175" y="58674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6872" name="Line 8"/>
          <p:cNvSpPr>
            <a:spLocks noChangeShapeType="1"/>
          </p:cNvSpPr>
          <p:nvPr/>
        </p:nvSpPr>
        <p:spPr bwMode="auto">
          <a:xfrm>
            <a:off x="1400175" y="58674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212725"/>
            <a:ext cx="7467600" cy="701675"/>
          </a:xfrm>
        </p:spPr>
        <p:txBody>
          <a:bodyPr/>
          <a:lstStyle/>
          <a:p>
            <a:pPr algn="l"/>
            <a:r>
              <a:rPr lang="en-US" sz="4000" b="1">
                <a:solidFill>
                  <a:srgbClr val="000099"/>
                </a:solidFill>
              </a:rPr>
              <a:t>Analisis Regresi</a:t>
            </a:r>
            <a:endParaRPr lang="en-GB" sz="4000" b="1">
              <a:solidFill>
                <a:srgbClr val="000099"/>
              </a:solidFill>
            </a:endParaRPr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6002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524000" y="1143000"/>
            <a:ext cx="58674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31775" indent="-231775" algn="ctr">
              <a:spcBef>
                <a:spcPct val="50000"/>
              </a:spcBef>
            </a:pPr>
            <a:r>
              <a:rPr lang="en-US" sz="2800">
                <a:sym typeface="Symbol" pitchFamily="18" charset="2"/>
              </a:rPr>
              <a:t>Plot antara Emisi Hc (ppm)  dg  </a:t>
            </a:r>
          </a:p>
          <a:p>
            <a:pPr marL="231775" indent="-231775" algn="ctr">
              <a:spcBef>
                <a:spcPct val="15000"/>
              </a:spcBef>
            </a:pPr>
            <a:r>
              <a:rPr lang="en-US" sz="2800">
                <a:sym typeface="Symbol" pitchFamily="18" charset="2"/>
              </a:rPr>
              <a:t>Jarak Tempuh Mobil (ribu kilometer)</a:t>
            </a: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Pendugaan</a:t>
            </a:r>
            <a:r>
              <a:rPr lang="en-US" dirty="0" smtClean="0"/>
              <a:t> </a:t>
            </a:r>
            <a:r>
              <a:rPr lang="en-US" dirty="0" err="1" smtClean="0"/>
              <a:t>Koefisien</a:t>
            </a:r>
            <a:r>
              <a:rPr lang="en-US" dirty="0" smtClean="0"/>
              <a:t> </a:t>
            </a:r>
            <a:r>
              <a:rPr lang="en-US" dirty="0" err="1" smtClean="0"/>
              <a:t>Regresi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62000" y="2133600"/>
          <a:ext cx="7772400" cy="3435351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  <a:gridCol w="1295400"/>
                <a:gridCol w="1295400"/>
                <a:gridCol w="1295400"/>
                <a:gridCol w="1295400"/>
              </a:tblGrid>
              <a:tr h="29688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Emisi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(Y)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Jarak (X)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Y</a:t>
                      </a:r>
                      <a:r>
                        <a:rPr lang="en-US" sz="1600" b="0" i="0" u="none" strike="noStrike" baseline="30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  <a:r>
                        <a:rPr lang="en-US" sz="16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88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553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305809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17143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274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348100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1444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22420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74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369664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2304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29184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74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465124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2704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35464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74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565504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3969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47376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74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525625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4489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48575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74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695556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5625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62550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74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565504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7056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63168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74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714025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75205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74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921600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9801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95040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8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7301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5476511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46274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496125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Down Arrow 4"/>
          <p:cNvSpPr/>
          <p:nvPr/>
        </p:nvSpPr>
        <p:spPr>
          <a:xfrm>
            <a:off x="3048000" y="5562600"/>
            <a:ext cx="2286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4419600" y="5600163"/>
            <a:ext cx="2286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5486400" y="5562600"/>
            <a:ext cx="2286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6934200" y="5562600"/>
            <a:ext cx="2286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8153400" y="5562600"/>
            <a:ext cx="2286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743200" y="5181600"/>
            <a:ext cx="762000" cy="533400"/>
          </a:xfrm>
          <a:prstGeom prst="ellipse">
            <a:avLst/>
          </a:prstGeom>
          <a:solidFill>
            <a:schemeClr val="accent1">
              <a:alpha val="3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114800" y="5181600"/>
            <a:ext cx="762000" cy="533400"/>
          </a:xfrm>
          <a:prstGeom prst="ellipse">
            <a:avLst/>
          </a:prstGeom>
          <a:solidFill>
            <a:schemeClr val="accent1">
              <a:alpha val="3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181600" y="5181600"/>
            <a:ext cx="762000" cy="533400"/>
          </a:xfrm>
          <a:prstGeom prst="ellipse">
            <a:avLst/>
          </a:prstGeom>
          <a:solidFill>
            <a:schemeClr val="accent1">
              <a:alpha val="3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629400" y="5181600"/>
            <a:ext cx="762000" cy="533400"/>
          </a:xfrm>
          <a:prstGeom prst="ellipse">
            <a:avLst/>
          </a:prstGeom>
          <a:solidFill>
            <a:schemeClr val="accent1">
              <a:alpha val="3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7848600" y="5181600"/>
            <a:ext cx="762000" cy="533400"/>
          </a:xfrm>
          <a:prstGeom prst="ellipse">
            <a:avLst/>
          </a:prstGeom>
          <a:solidFill>
            <a:schemeClr val="accent1">
              <a:alpha val="3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2819400" y="6019800"/>
          <a:ext cx="685800" cy="609600"/>
        </p:xfrm>
        <a:graphic>
          <a:graphicData uri="http://schemas.openxmlformats.org/presentationml/2006/ole">
            <p:oleObj spid="_x0000_s111618" name="Equation" r:id="rId3" imgW="342720" imgH="431640" progId="Equation.3">
              <p:embed/>
            </p:oleObj>
          </a:graphicData>
        </a:graphic>
      </p:graphicFrame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4165600" y="6030913"/>
          <a:ext cx="787400" cy="609600"/>
        </p:xfrm>
        <a:graphic>
          <a:graphicData uri="http://schemas.openxmlformats.org/presentationml/2006/ole">
            <p:oleObj spid="_x0000_s111619" name="Equation" r:id="rId4" imgW="393480" imgH="431640" progId="Equation.3">
              <p:embed/>
            </p:oleObj>
          </a:graphicData>
        </a:graphic>
      </p:graphicFrame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5207000" y="6019800"/>
          <a:ext cx="787400" cy="609600"/>
        </p:xfrm>
        <a:graphic>
          <a:graphicData uri="http://schemas.openxmlformats.org/presentationml/2006/ole">
            <p:oleObj spid="_x0000_s111620" name="Equation" r:id="rId5" imgW="393480" imgH="431640" progId="Equation.3">
              <p:embed/>
            </p:oleObj>
          </a:graphicData>
        </a:graphic>
      </p:graphicFrame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6616700" y="6019800"/>
          <a:ext cx="863600" cy="609600"/>
        </p:xfrm>
        <a:graphic>
          <a:graphicData uri="http://schemas.openxmlformats.org/presentationml/2006/ole">
            <p:oleObj spid="_x0000_s111621" name="Equation" r:id="rId6" imgW="431640" imgH="431640" progId="Equation.3">
              <p:embed/>
            </p:oleObj>
          </a:graphicData>
        </a:graphic>
      </p:graphicFrame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7772400" y="6019800"/>
          <a:ext cx="990600" cy="609600"/>
        </p:xfrm>
        <a:graphic>
          <a:graphicData uri="http://schemas.openxmlformats.org/presentationml/2006/ole">
            <p:oleObj spid="_x0000_s111622" name="Equation" r:id="rId7" imgW="495000" imgH="431640" progId="Equation.3">
              <p:embed/>
            </p:oleObj>
          </a:graphicData>
        </a:graphic>
      </p:graphicFrame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Pendugaan</a:t>
            </a:r>
            <a:r>
              <a:rPr lang="en-US" dirty="0" smtClean="0"/>
              <a:t> </a:t>
            </a:r>
            <a:r>
              <a:rPr lang="en-US" dirty="0" err="1" smtClean="0"/>
              <a:t>koefisien</a:t>
            </a:r>
            <a:r>
              <a:rPr lang="en-US" dirty="0" smtClean="0"/>
              <a:t> </a:t>
            </a:r>
            <a:r>
              <a:rPr lang="en-US" dirty="0" err="1" smtClean="0"/>
              <a:t>regresi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ph idx="1"/>
          </p:nvPr>
        </p:nvGraphicFramePr>
        <p:xfrm>
          <a:off x="1524000" y="2379663"/>
          <a:ext cx="6096000" cy="4064000"/>
        </p:xfrm>
        <a:graphic>
          <a:graphicData uri="http://schemas.openxmlformats.org/presentationml/2006/ole">
            <p:oleObj spid="_x0000_s112642" name="Equation" r:id="rId3" imgW="0" imgH="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838200" y="2362200"/>
          <a:ext cx="6946900" cy="749300"/>
        </p:xfrm>
        <a:graphic>
          <a:graphicData uri="http://schemas.openxmlformats.org/presentationml/2006/ole">
            <p:oleObj spid="_x0000_s112643" name="Equation" r:id="rId4" imgW="4470120" imgH="4824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438400" y="3733800"/>
          <a:ext cx="4799013" cy="411163"/>
        </p:xfrm>
        <a:graphic>
          <a:graphicData uri="http://schemas.openxmlformats.org/presentationml/2006/ole">
            <p:oleObj spid="_x0000_s112644" name="Equation" r:id="rId5" imgW="2958840" imgH="253800" progId="Equation.3">
              <p:embed/>
            </p:oleObj>
          </a:graphicData>
        </a:graphic>
      </p:graphicFrame>
      <p:grpSp>
        <p:nvGrpSpPr>
          <p:cNvPr id="3" name="Group 6"/>
          <p:cNvGrpSpPr/>
          <p:nvPr/>
        </p:nvGrpSpPr>
        <p:grpSpPr>
          <a:xfrm>
            <a:off x="1143000" y="4572000"/>
            <a:ext cx="6096000" cy="576263"/>
            <a:chOff x="914400" y="5867400"/>
            <a:chExt cx="6096000" cy="576263"/>
          </a:xfrm>
        </p:grpSpPr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914400" y="6096000"/>
              <a:ext cx="6096000" cy="347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20000"/>
                </a:spcBef>
              </a:pPr>
              <a:r>
                <a:rPr lang="en-GB" dirty="0" err="1"/>
                <a:t>Emisi</a:t>
              </a:r>
              <a:r>
                <a:rPr lang="en-GB" dirty="0"/>
                <a:t> = 382 + 5.39 </a:t>
              </a:r>
              <a:r>
                <a:rPr lang="en-GB" dirty="0" err="1"/>
                <a:t>Jarak</a:t>
              </a:r>
              <a:endParaRPr lang="en-US" dirty="0"/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 flipV="1">
              <a:off x="1019175" y="5867400"/>
              <a:ext cx="38100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>
              <a:off x="1400175" y="5867400"/>
              <a:ext cx="30480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990600"/>
            <a:ext cx="7467600" cy="762000"/>
          </a:xfrm>
        </p:spPr>
        <p:txBody>
          <a:bodyPr/>
          <a:lstStyle/>
          <a:p>
            <a:r>
              <a:rPr lang="en-US"/>
              <a:t>Diskusi (1)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Berapa emisi HC yang dihasilkan jika jarak tempuh sekitar 70 ribu km?</a:t>
            </a:r>
          </a:p>
          <a:p>
            <a:r>
              <a:rPr lang="en-US"/>
              <a:t>Berapa emisi HC yang dihasilkan jika jarak tempuh sekitar 110 ribu km? apakah hasil dugaan ini valid? Kenapa?</a:t>
            </a: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212725"/>
            <a:ext cx="7467600" cy="701675"/>
          </a:xfrm>
        </p:spPr>
        <p:txBody>
          <a:bodyPr/>
          <a:lstStyle/>
          <a:p>
            <a:pPr algn="l"/>
            <a:r>
              <a:rPr lang="en-US" sz="4000" b="1">
                <a:solidFill>
                  <a:schemeClr val="accent2"/>
                </a:solidFill>
              </a:rPr>
              <a:t>Analisis Regresi</a:t>
            </a:r>
            <a:endParaRPr lang="en-GB" sz="4000" b="1">
              <a:solidFill>
                <a:schemeClr val="accent2"/>
              </a:solidFill>
            </a:endParaRP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533400" y="1143000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31775" indent="-231775">
              <a:spcBef>
                <a:spcPct val="50000"/>
              </a:spcBef>
            </a:pPr>
            <a:r>
              <a:rPr lang="en-US">
                <a:sym typeface="Symbol" pitchFamily="18" charset="2"/>
              </a:rPr>
              <a:t>Contoh output regresi dengan Minitab  (1)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609600" y="1981200"/>
            <a:ext cx="8001000" cy="451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en-GB" sz="1600" b="1">
                <a:latin typeface="Courier New" pitchFamily="49" charset="0"/>
              </a:rPr>
              <a:t>Regression Analysis</a:t>
            </a:r>
            <a:r>
              <a:rPr lang="en-US" sz="1600" b="1">
                <a:latin typeface="Courier New" pitchFamily="49" charset="0"/>
              </a:rPr>
              <a:t>  (Emisi Hc  vs  Jarak Tempuh Mobil)</a:t>
            </a:r>
            <a:endParaRPr lang="en-GB" sz="1600" b="1">
              <a:latin typeface="Courier New" pitchFamily="49" charset="0"/>
            </a:endParaRPr>
          </a:p>
          <a:p>
            <a:pPr>
              <a:lnSpc>
                <a:spcPct val="70000"/>
              </a:lnSpc>
              <a:spcBef>
                <a:spcPct val="20000"/>
              </a:spcBef>
            </a:pPr>
            <a:endParaRPr lang="en-GB" sz="1600" b="1">
              <a:latin typeface="Courier New" pitchFamily="49" charset="0"/>
            </a:endParaRP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en-GB" sz="1400">
                <a:latin typeface="Courier New" pitchFamily="49" charset="0"/>
              </a:rPr>
              <a:t>The regression equation is</a:t>
            </a:r>
            <a:r>
              <a:rPr lang="en-US" sz="1400">
                <a:latin typeface="Courier New" pitchFamily="49" charset="0"/>
              </a:rPr>
              <a:t>   </a:t>
            </a:r>
            <a:r>
              <a:rPr lang="en-GB" sz="1400">
                <a:latin typeface="Courier New" pitchFamily="49" charset="0"/>
              </a:rPr>
              <a:t>Emisi = 382 + 5.39 Jarak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endParaRPr lang="en-GB" sz="1400">
              <a:latin typeface="Courier New" pitchFamily="49" charset="0"/>
            </a:endParaRP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en-GB" sz="1400">
                <a:latin typeface="Courier New" pitchFamily="49" charset="0"/>
              </a:rPr>
              <a:t>Predictor       Coef       StDev          T        P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en-GB" sz="1400">
                <a:latin typeface="Courier New" pitchFamily="49" charset="0"/>
              </a:rPr>
              <a:t>Constant      381.95       42.40       9.01    0.000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en-GB" sz="1400">
                <a:latin typeface="Courier New" pitchFamily="49" charset="0"/>
              </a:rPr>
              <a:t>Jarak         5.3893      0.6233       8.65    0.000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endParaRPr lang="en-GB" sz="1400">
              <a:latin typeface="Courier New" pitchFamily="49" charset="0"/>
            </a:endParaRP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en-GB" sz="1400">
                <a:latin typeface="Courier New" pitchFamily="49" charset="0"/>
              </a:rPr>
              <a:t>S = 42.01       R-Sq = 90.3%     R-Sq(adj) = 89.1%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endParaRPr lang="en-GB" sz="1400">
              <a:latin typeface="Courier New" pitchFamily="49" charset="0"/>
            </a:endParaRP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en-GB" sz="1400">
                <a:latin typeface="Courier New" pitchFamily="49" charset="0"/>
              </a:rPr>
              <a:t>Analysis of Variance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endParaRPr lang="en-GB" sz="1400">
              <a:latin typeface="Courier New" pitchFamily="49" charset="0"/>
            </a:endParaRP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en-GB" sz="1400">
                <a:latin typeface="Courier New" pitchFamily="49" charset="0"/>
              </a:rPr>
              <a:t>Source       DF          SS          MS         F        P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en-GB" sz="1400">
                <a:latin typeface="Courier New" pitchFamily="49" charset="0"/>
              </a:rPr>
              <a:t>Regression    1      131932      131932     74.76    0.000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en-GB" sz="1400">
                <a:latin typeface="Courier New" pitchFamily="49" charset="0"/>
              </a:rPr>
              <a:t>Error         8       14118        1765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en-GB" sz="1400">
                <a:latin typeface="Courier New" pitchFamily="49" charset="0"/>
              </a:rPr>
              <a:t>Total         9      146051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endParaRPr lang="en-GB" sz="1400">
              <a:latin typeface="Courier New" pitchFamily="49" charset="0"/>
            </a:endParaRP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en-GB" sz="1400">
                <a:latin typeface="Courier New" pitchFamily="49" charset="0"/>
              </a:rPr>
              <a:t>Unusual Observations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en-GB" sz="1400">
                <a:latin typeface="Courier New" pitchFamily="49" charset="0"/>
              </a:rPr>
              <a:t>Obs     Jarak      Emisi        Fit  StDev Fit   Residual    St Resid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en-GB" sz="1400">
                <a:latin typeface="Courier New" pitchFamily="49" charset="0"/>
              </a:rPr>
              <a:t>  8      84.0      752.0      834.7       18.0      -82.7      -2.18R 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endParaRPr lang="en-GB" sz="1400">
              <a:latin typeface="Courier New" pitchFamily="49" charset="0"/>
            </a:endParaRP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en-GB" sz="1400">
                <a:latin typeface="Courier New" pitchFamily="49" charset="0"/>
              </a:rPr>
              <a:t>R denotes an observation with a large standardized residual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endParaRPr lang="en-GB" sz="1400">
              <a:latin typeface="Courier New" pitchFamily="49" charset="0"/>
            </a:endParaRP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212725"/>
            <a:ext cx="7467600" cy="701675"/>
          </a:xfrm>
        </p:spPr>
        <p:txBody>
          <a:bodyPr/>
          <a:lstStyle/>
          <a:p>
            <a:pPr algn="l"/>
            <a:r>
              <a:rPr lang="en-US" sz="4000" b="1">
                <a:solidFill>
                  <a:srgbClr val="000099"/>
                </a:solidFill>
              </a:rPr>
              <a:t>Analisis Regresi</a:t>
            </a:r>
            <a:endParaRPr lang="en-GB" sz="4000" b="1">
              <a:solidFill>
                <a:srgbClr val="000099"/>
              </a:solidFill>
            </a:endParaRP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304800" y="1371600"/>
            <a:ext cx="8458200" cy="350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99"/>
                </a:solidFill>
                <a:latin typeface="Book Antiqua" pitchFamily="18" charset="0"/>
                <a:sym typeface="Symbol" pitchFamily="18" charset="2"/>
              </a:rPr>
              <a:t>Bagaimana Pengujian terhadap model regresi ??</a:t>
            </a:r>
          </a:p>
          <a:p>
            <a:pPr marL="965200" lvl="1" indent="-508000">
              <a:spcBef>
                <a:spcPct val="10000"/>
              </a:spcBef>
              <a:buFontTx/>
              <a:buChar char="•"/>
            </a:pPr>
            <a:r>
              <a:rPr lang="en-US" sz="2800">
                <a:latin typeface="Book Antiqua" pitchFamily="18" charset="0"/>
                <a:sym typeface="Wingdings" pitchFamily="2" charset="2"/>
              </a:rPr>
              <a:t> parsial (per koefisien)   uji-t</a:t>
            </a:r>
          </a:p>
          <a:p>
            <a:pPr marL="965200" lvl="1" indent="-508000">
              <a:spcBef>
                <a:spcPct val="10000"/>
              </a:spcBef>
              <a:buFontTx/>
              <a:buChar char="•"/>
            </a:pPr>
            <a:r>
              <a:rPr lang="en-US" sz="2800">
                <a:latin typeface="Book Antiqua" pitchFamily="18" charset="0"/>
                <a:sym typeface="Wingdings" pitchFamily="2" charset="2"/>
              </a:rPr>
              <a:t> bersama  uji-F (Anova)</a:t>
            </a:r>
          </a:p>
          <a:p>
            <a:pPr marL="965200" lvl="1" indent="-508000">
              <a:spcBef>
                <a:spcPct val="10000"/>
              </a:spcBef>
            </a:pPr>
            <a:endParaRPr lang="en-US" sz="2800">
              <a:latin typeface="Book Antiqua" pitchFamily="18" charset="0"/>
              <a:sym typeface="Wingdings" pitchFamily="2" charset="2"/>
            </a:endParaRP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99"/>
                </a:solidFill>
                <a:latin typeface="Book Antiqua" pitchFamily="18" charset="0"/>
                <a:sym typeface="Symbol" pitchFamily="18" charset="2"/>
              </a:rPr>
              <a:t>Bagaimana menilai kesesuaian model ??</a:t>
            </a:r>
          </a:p>
          <a:p>
            <a:pPr>
              <a:spcBef>
                <a:spcPct val="10000"/>
              </a:spcBef>
            </a:pPr>
            <a:r>
              <a:rPr lang="en-US" sz="2800">
                <a:latin typeface="Book Antiqua" pitchFamily="18" charset="0"/>
                <a:sym typeface="Wingdings" pitchFamily="2" charset="2"/>
              </a:rPr>
              <a:t>  R</a:t>
            </a:r>
            <a:r>
              <a:rPr lang="en-US" sz="2800" baseline="30000">
                <a:latin typeface="Book Antiqua" pitchFamily="18" charset="0"/>
                <a:sym typeface="Wingdings" pitchFamily="2" charset="2"/>
              </a:rPr>
              <a:t>2</a:t>
            </a:r>
            <a:r>
              <a:rPr lang="en-US" sz="2800">
                <a:latin typeface="Book Antiqua" pitchFamily="18" charset="0"/>
                <a:sym typeface="Wingdings" pitchFamily="2" charset="2"/>
              </a:rPr>
              <a:t>  Koef. Determinasi </a:t>
            </a:r>
          </a:p>
          <a:p>
            <a:pPr>
              <a:spcBef>
                <a:spcPct val="10000"/>
              </a:spcBef>
            </a:pPr>
            <a:r>
              <a:rPr lang="en-US" sz="2800">
                <a:latin typeface="Book Antiqua" pitchFamily="18" charset="0"/>
                <a:sym typeface="Wingdings" pitchFamily="2" charset="2"/>
              </a:rPr>
              <a:t>	</a:t>
            </a:r>
            <a:r>
              <a:rPr lang="en-US">
                <a:latin typeface="Book Antiqua" pitchFamily="18" charset="0"/>
                <a:sym typeface="Wingdings" pitchFamily="2" charset="2"/>
              </a:rPr>
              <a:t>(% keragaman Y yang mampu dijelaskan oleh X)</a:t>
            </a:r>
            <a:endParaRPr lang="en-GB">
              <a:latin typeface="Book Antiqua" pitchFamily="18" charset="0"/>
              <a:sym typeface="Symbol" pitchFamily="18" charset="2"/>
            </a:endParaRP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7467600" cy="762000"/>
          </a:xfrm>
        </p:spPr>
        <p:txBody>
          <a:bodyPr/>
          <a:lstStyle/>
          <a:p>
            <a:r>
              <a:rPr lang="en-US"/>
              <a:t>Uji Hipotesis</a:t>
            </a:r>
          </a:p>
        </p:txBody>
      </p:sp>
      <p:graphicFrame>
        <p:nvGraphicFramePr>
          <p:cNvPr id="59531" name="Object 139"/>
          <p:cNvGraphicFramePr>
            <a:graphicFrameLocks noChangeAspect="1"/>
          </p:cNvGraphicFramePr>
          <p:nvPr>
            <p:ph sz="half" idx="1"/>
          </p:nvPr>
        </p:nvGraphicFramePr>
        <p:xfrm>
          <a:off x="762000" y="2687638"/>
          <a:ext cx="5181600" cy="881062"/>
        </p:xfrm>
        <a:graphic>
          <a:graphicData uri="http://schemas.openxmlformats.org/presentationml/2006/ole">
            <p:oleObj spid="_x0000_s59531" name="Equation" r:id="rId4" imgW="2539800" imgH="431640" progId="Equation.3">
              <p:embed/>
            </p:oleObj>
          </a:graphicData>
        </a:graphic>
      </p:graphicFrame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685800" y="1371600"/>
            <a:ext cx="5867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Book Antiqua" pitchFamily="18" charset="0"/>
              </a:rPr>
              <a:t>H</a:t>
            </a:r>
            <a:r>
              <a:rPr lang="en-US" sz="3200" baseline="-25000">
                <a:latin typeface="Book Antiqua" pitchFamily="18" charset="0"/>
              </a:rPr>
              <a:t>0</a:t>
            </a:r>
            <a:r>
              <a:rPr lang="en-US" sz="3200">
                <a:latin typeface="Book Antiqua" pitchFamily="18" charset="0"/>
              </a:rPr>
              <a:t> : </a:t>
            </a:r>
            <a:r>
              <a:rPr lang="en-US" sz="3200">
                <a:latin typeface="Book Antiqua" pitchFamily="18" charset="0"/>
                <a:sym typeface="Symbol" pitchFamily="18" charset="2"/>
              </a:rPr>
              <a:t></a:t>
            </a:r>
            <a:r>
              <a:rPr lang="en-US" sz="3200" baseline="-25000">
                <a:latin typeface="Book Antiqua" pitchFamily="18" charset="0"/>
                <a:sym typeface="Symbol" pitchFamily="18" charset="2"/>
              </a:rPr>
              <a:t>1</a:t>
            </a:r>
            <a:r>
              <a:rPr lang="en-US" sz="3200">
                <a:latin typeface="Book Antiqua" pitchFamily="18" charset="0"/>
                <a:sym typeface="Symbol" pitchFamily="18" charset="2"/>
              </a:rPr>
              <a:t>=0   vs   H</a:t>
            </a:r>
            <a:r>
              <a:rPr lang="en-US" sz="3200" baseline="-25000">
                <a:latin typeface="Book Antiqua" pitchFamily="18" charset="0"/>
                <a:sym typeface="Symbol" pitchFamily="18" charset="2"/>
              </a:rPr>
              <a:t>1</a:t>
            </a:r>
            <a:r>
              <a:rPr lang="en-US" sz="3200">
                <a:latin typeface="Book Antiqua" pitchFamily="18" charset="0"/>
                <a:sym typeface="Symbol" pitchFamily="18" charset="2"/>
              </a:rPr>
              <a:t>: </a:t>
            </a:r>
            <a:r>
              <a:rPr lang="en-US" sz="3200" baseline="-25000">
                <a:latin typeface="Book Antiqua" pitchFamily="18" charset="0"/>
                <a:sym typeface="Symbol" pitchFamily="18" charset="2"/>
              </a:rPr>
              <a:t>1</a:t>
            </a:r>
            <a:r>
              <a:rPr lang="en-US" sz="3200">
                <a:latin typeface="Book Antiqua" pitchFamily="18" charset="0"/>
                <a:sym typeface="Symbol" pitchFamily="18" charset="2"/>
              </a:rPr>
              <a:t>0 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609600" y="2133600"/>
            <a:ext cx="632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ym typeface="Wingdings" pitchFamily="2" charset="2"/>
              </a:rPr>
              <a:t>ANOVA (Analysis of Variance)  </a:t>
            </a:r>
            <a:r>
              <a:rPr lang="en-US"/>
              <a:t>Uji F </a:t>
            </a:r>
            <a:endParaRPr lang="en-US">
              <a:sym typeface="Wingdings" pitchFamily="2" charset="2"/>
            </a:endParaRP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685800" y="3733800"/>
            <a:ext cx="80772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997075" indent="-1997075">
              <a:spcBef>
                <a:spcPct val="50000"/>
              </a:spcBef>
            </a:pPr>
            <a:r>
              <a:rPr lang="en-US" sz="2000"/>
              <a:t>JK total = JK regresi + JK error</a:t>
            </a:r>
          </a:p>
          <a:p>
            <a:pPr marL="1997075" indent="-1997075">
              <a:spcBef>
                <a:spcPct val="50000"/>
              </a:spcBef>
            </a:pPr>
            <a:r>
              <a:rPr lang="en-US" sz="2000"/>
              <a:t>Keragaman total =	keragaman yang dapat dijelaskan oleh model + keragaman yang tidak dapat dijelaskan oleh model</a:t>
            </a:r>
          </a:p>
        </p:txBody>
      </p:sp>
      <p:graphicFrame>
        <p:nvGraphicFramePr>
          <p:cNvPr id="59528" name="Group 136"/>
          <p:cNvGraphicFramePr>
            <a:graphicFrameLocks noGrp="1"/>
          </p:cNvGraphicFramePr>
          <p:nvPr>
            <p:ph sz="half" idx="2"/>
          </p:nvPr>
        </p:nvGraphicFramePr>
        <p:xfrm>
          <a:off x="762000" y="5257800"/>
          <a:ext cx="5105400" cy="1386840"/>
        </p:xfrm>
        <a:graphic>
          <a:graphicData uri="http://schemas.openxmlformats.org/drawingml/2006/table">
            <a:tbl>
              <a:tblPr/>
              <a:tblGrid>
                <a:gridCol w="1135063"/>
                <a:gridCol w="982662"/>
                <a:gridCol w="979488"/>
                <a:gridCol w="981075"/>
                <a:gridCol w="1027112"/>
              </a:tblGrid>
              <a:tr h="3810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Sumber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db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JK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KT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F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Regresi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JKR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KTR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KTR/KTE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Error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n - 2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JKE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KTE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 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Total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n - 1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JKT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 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 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sp>
        <p:nvSpPr>
          <p:cNvPr id="59529" name="Text Box 137"/>
          <p:cNvSpPr txBox="1">
            <a:spLocks noChangeArrowheads="1"/>
          </p:cNvSpPr>
          <p:nvPr/>
        </p:nvSpPr>
        <p:spPr bwMode="auto">
          <a:xfrm>
            <a:off x="685800" y="48768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Anova</a:t>
            </a:r>
          </a:p>
        </p:txBody>
      </p:sp>
      <p:sp>
        <p:nvSpPr>
          <p:cNvPr id="59530" name="Text Box 138"/>
          <p:cNvSpPr txBox="1">
            <a:spLocks noChangeArrowheads="1"/>
          </p:cNvSpPr>
          <p:nvPr/>
        </p:nvSpPr>
        <p:spPr bwMode="auto">
          <a:xfrm>
            <a:off x="6096000" y="5791200"/>
            <a:ext cx="1828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ahoma" pitchFamily="34" charset="0"/>
              </a:rPr>
              <a:t>F ~ F </a:t>
            </a:r>
            <a:r>
              <a:rPr lang="en-US" sz="2000" baseline="-25000">
                <a:latin typeface="Tahoma" pitchFamily="34" charset="0"/>
              </a:rPr>
              <a:t>(1,n-2)</a:t>
            </a: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4419600" cy="762000"/>
          </a:xfrm>
        </p:spPr>
        <p:txBody>
          <a:bodyPr/>
          <a:lstStyle/>
          <a:p>
            <a:r>
              <a:rPr lang="en-US"/>
              <a:t>Uji Hipotesis</a:t>
            </a: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762000" y="1371600"/>
            <a:ext cx="5867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Book Antiqua" pitchFamily="18" charset="0"/>
              </a:rPr>
              <a:t>H</a:t>
            </a:r>
            <a:r>
              <a:rPr lang="en-US" sz="3200" baseline="-25000">
                <a:latin typeface="Book Antiqua" pitchFamily="18" charset="0"/>
              </a:rPr>
              <a:t>0</a:t>
            </a:r>
            <a:r>
              <a:rPr lang="en-US" sz="3200">
                <a:latin typeface="Book Antiqua" pitchFamily="18" charset="0"/>
              </a:rPr>
              <a:t> : </a:t>
            </a:r>
            <a:r>
              <a:rPr lang="en-US" sz="3200">
                <a:latin typeface="Book Antiqua" pitchFamily="18" charset="0"/>
                <a:sym typeface="Symbol" pitchFamily="18" charset="2"/>
              </a:rPr>
              <a:t></a:t>
            </a:r>
            <a:r>
              <a:rPr lang="en-US" sz="3200" baseline="-25000">
                <a:latin typeface="Book Antiqua" pitchFamily="18" charset="0"/>
                <a:sym typeface="Symbol" pitchFamily="18" charset="2"/>
              </a:rPr>
              <a:t>1</a:t>
            </a:r>
            <a:r>
              <a:rPr lang="en-US" sz="3200">
                <a:latin typeface="Book Antiqua" pitchFamily="18" charset="0"/>
                <a:sym typeface="Symbol" pitchFamily="18" charset="2"/>
              </a:rPr>
              <a:t>≤0   vs   H</a:t>
            </a:r>
            <a:r>
              <a:rPr lang="en-US" sz="3200" baseline="-25000">
                <a:latin typeface="Book Antiqua" pitchFamily="18" charset="0"/>
                <a:sym typeface="Symbol" pitchFamily="18" charset="2"/>
              </a:rPr>
              <a:t>1</a:t>
            </a:r>
            <a:r>
              <a:rPr lang="en-US" sz="3200">
                <a:latin typeface="Book Antiqua" pitchFamily="18" charset="0"/>
                <a:sym typeface="Symbol" pitchFamily="18" charset="2"/>
              </a:rPr>
              <a:t>: </a:t>
            </a:r>
            <a:r>
              <a:rPr lang="en-US" sz="3200" baseline="-25000">
                <a:latin typeface="Book Antiqua" pitchFamily="18" charset="0"/>
                <a:sym typeface="Symbol" pitchFamily="18" charset="2"/>
              </a:rPr>
              <a:t>1</a:t>
            </a:r>
            <a:r>
              <a:rPr lang="en-US" sz="3200">
                <a:latin typeface="Book Antiqua" pitchFamily="18" charset="0"/>
                <a:sym typeface="Symbol" pitchFamily="18" charset="2"/>
              </a:rPr>
              <a:t>&gt;0 </a:t>
            </a: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762000" y="2286000"/>
            <a:ext cx="51054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Uji Parsial</a:t>
            </a:r>
          </a:p>
          <a:p>
            <a:pPr>
              <a:spcBef>
                <a:spcPct val="50000"/>
              </a:spcBef>
            </a:pPr>
            <a:r>
              <a:rPr lang="en-US"/>
              <a:t>	Statistik uji:</a:t>
            </a:r>
          </a:p>
        </p:txBody>
      </p:sp>
      <p:graphicFrame>
        <p:nvGraphicFramePr>
          <p:cNvPr id="56325" name="Object 5"/>
          <p:cNvGraphicFramePr>
            <a:graphicFrameLocks noChangeAspect="1"/>
          </p:cNvGraphicFramePr>
          <p:nvPr>
            <p:ph idx="1"/>
          </p:nvPr>
        </p:nvGraphicFramePr>
        <p:xfrm>
          <a:off x="3794125" y="2719388"/>
          <a:ext cx="2606675" cy="3071812"/>
        </p:xfrm>
        <a:graphic>
          <a:graphicData uri="http://schemas.openxmlformats.org/presentationml/2006/ole">
            <p:oleObj spid="_x0000_s56325" name="Equation" r:id="rId4" imgW="1206360" imgH="1422360" progId="Equation.3">
              <p:embed/>
            </p:oleObj>
          </a:graphicData>
        </a:graphic>
      </p:graphicFrame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990600"/>
            <a:ext cx="7467600" cy="762000"/>
          </a:xfrm>
        </p:spPr>
        <p:txBody>
          <a:bodyPr/>
          <a:lstStyle/>
          <a:p>
            <a:r>
              <a:rPr lang="en-US"/>
              <a:t>Diskusi (2)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err="1"/>
              <a:t>Berapa</a:t>
            </a:r>
            <a:r>
              <a:rPr lang="en-US" sz="2800" dirty="0"/>
              <a:t> </a:t>
            </a:r>
            <a:r>
              <a:rPr lang="en-US" sz="2800" dirty="0" err="1"/>
              <a:t>emisi</a:t>
            </a:r>
            <a:r>
              <a:rPr lang="en-US" sz="2800" dirty="0"/>
              <a:t> HC yang </a:t>
            </a:r>
            <a:r>
              <a:rPr lang="en-US" sz="2800" dirty="0" err="1"/>
              <a:t>dihasilkan</a:t>
            </a:r>
            <a:r>
              <a:rPr lang="en-US" sz="2800" dirty="0"/>
              <a:t> </a:t>
            </a:r>
            <a:r>
              <a:rPr lang="en-US" sz="2800" dirty="0" err="1"/>
              <a:t>jika</a:t>
            </a:r>
            <a:r>
              <a:rPr lang="en-US" sz="2800" dirty="0"/>
              <a:t> </a:t>
            </a:r>
            <a:r>
              <a:rPr lang="en-US" sz="2800" dirty="0" err="1"/>
              <a:t>jarak</a:t>
            </a:r>
            <a:r>
              <a:rPr lang="en-US" sz="2800" dirty="0"/>
              <a:t> </a:t>
            </a:r>
            <a:r>
              <a:rPr lang="en-US" sz="2800" dirty="0" err="1"/>
              <a:t>tempuh</a:t>
            </a:r>
            <a:r>
              <a:rPr lang="en-US" sz="2800" dirty="0"/>
              <a:t> </a:t>
            </a:r>
            <a:r>
              <a:rPr lang="en-US" sz="2800" dirty="0" err="1"/>
              <a:t>sekitar</a:t>
            </a:r>
            <a:r>
              <a:rPr lang="en-US" sz="2800" dirty="0"/>
              <a:t> 70 </a:t>
            </a:r>
            <a:r>
              <a:rPr lang="en-US" sz="2800" dirty="0" err="1"/>
              <a:t>ribu</a:t>
            </a:r>
            <a:r>
              <a:rPr lang="en-US" sz="2800" dirty="0"/>
              <a:t> km?</a:t>
            </a:r>
          </a:p>
          <a:p>
            <a:pPr>
              <a:lnSpc>
                <a:spcPct val="80000"/>
              </a:lnSpc>
            </a:pPr>
            <a:r>
              <a:rPr lang="en-US" sz="2800" dirty="0" err="1"/>
              <a:t>Tentukan</a:t>
            </a:r>
            <a:r>
              <a:rPr lang="en-US" sz="2800" dirty="0"/>
              <a:t> </a:t>
            </a:r>
            <a:r>
              <a:rPr lang="en-US" sz="2800" dirty="0" err="1"/>
              <a:t>selang</a:t>
            </a:r>
            <a:r>
              <a:rPr lang="en-US" sz="2800" dirty="0"/>
              <a:t> </a:t>
            </a:r>
            <a:r>
              <a:rPr lang="en-US" sz="2800" dirty="0" err="1"/>
              <a:t>kepercayaan</a:t>
            </a:r>
            <a:r>
              <a:rPr lang="en-US" sz="2800" dirty="0"/>
              <a:t> 95% </a:t>
            </a:r>
            <a:r>
              <a:rPr lang="en-US" sz="2800" dirty="0" err="1"/>
              <a:t>bagi</a:t>
            </a:r>
            <a:r>
              <a:rPr lang="en-US" sz="2800" dirty="0"/>
              <a:t> </a:t>
            </a:r>
            <a:r>
              <a:rPr lang="en-US" sz="2800" dirty="0" err="1"/>
              <a:t>emisi</a:t>
            </a:r>
            <a:r>
              <a:rPr lang="en-US" sz="2800" dirty="0"/>
              <a:t> HC </a:t>
            </a:r>
            <a:r>
              <a:rPr lang="en-US" sz="2800" dirty="0" err="1"/>
              <a:t>jika</a:t>
            </a:r>
            <a:r>
              <a:rPr lang="en-US" sz="2800" dirty="0"/>
              <a:t> </a:t>
            </a:r>
            <a:r>
              <a:rPr lang="en-US" sz="2800" dirty="0" err="1"/>
              <a:t>waktu</a:t>
            </a:r>
            <a:r>
              <a:rPr lang="en-US" sz="2800" dirty="0"/>
              <a:t> </a:t>
            </a:r>
            <a:r>
              <a:rPr lang="en-US" sz="2800" dirty="0" err="1"/>
              <a:t>tempuhnya</a:t>
            </a:r>
            <a:r>
              <a:rPr lang="en-US" sz="2800" dirty="0"/>
              <a:t> </a:t>
            </a:r>
            <a:r>
              <a:rPr lang="en-US" sz="2800" dirty="0" err="1"/>
              <a:t>sekitar</a:t>
            </a:r>
            <a:r>
              <a:rPr lang="en-US" sz="2800" dirty="0"/>
              <a:t> 70 </a:t>
            </a:r>
            <a:r>
              <a:rPr lang="en-US" sz="2800" dirty="0" err="1"/>
              <a:t>ribu</a:t>
            </a:r>
            <a:r>
              <a:rPr lang="en-US" sz="2800" dirty="0"/>
              <a:t> km? </a:t>
            </a:r>
            <a:r>
              <a:rPr lang="en-US" sz="2800" dirty="0">
                <a:sym typeface="Wingdings" pitchFamily="2" charset="2"/>
              </a:rPr>
              <a:t> </a:t>
            </a:r>
            <a:r>
              <a:rPr lang="en-US" sz="2800" dirty="0" smtClean="0">
                <a:sym typeface="Wingdings" pitchFamily="2" charset="2"/>
              </a:rPr>
              <a:t>prediction </a:t>
            </a:r>
            <a:r>
              <a:rPr lang="en-US" sz="2800" dirty="0">
                <a:sym typeface="Wingdings" pitchFamily="2" charset="2"/>
              </a:rPr>
              <a:t>interval</a:t>
            </a: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 err="1"/>
              <a:t>Tentukan</a:t>
            </a:r>
            <a:r>
              <a:rPr lang="en-US" sz="2800" dirty="0"/>
              <a:t> </a:t>
            </a:r>
            <a:r>
              <a:rPr lang="en-US" sz="2800" dirty="0" err="1"/>
              <a:t>selang</a:t>
            </a:r>
            <a:r>
              <a:rPr lang="en-US" sz="2800" dirty="0"/>
              <a:t> </a:t>
            </a:r>
            <a:r>
              <a:rPr lang="en-US" sz="2800" dirty="0" err="1"/>
              <a:t>kepercayaan</a:t>
            </a:r>
            <a:r>
              <a:rPr lang="en-US" sz="2800" dirty="0"/>
              <a:t> 95% </a:t>
            </a:r>
            <a:r>
              <a:rPr lang="en-US" sz="2800" dirty="0" err="1"/>
              <a:t>bagi</a:t>
            </a:r>
            <a:r>
              <a:rPr lang="en-US" sz="2800" dirty="0"/>
              <a:t> rata-rata </a:t>
            </a:r>
            <a:r>
              <a:rPr lang="en-US" sz="2800" dirty="0" err="1"/>
              <a:t>emisi</a:t>
            </a:r>
            <a:r>
              <a:rPr lang="en-US" sz="2800" dirty="0"/>
              <a:t> HC </a:t>
            </a:r>
            <a:r>
              <a:rPr lang="en-US" sz="2800" dirty="0" err="1"/>
              <a:t>jika</a:t>
            </a:r>
            <a:r>
              <a:rPr lang="en-US" sz="2800" dirty="0"/>
              <a:t> </a:t>
            </a:r>
            <a:r>
              <a:rPr lang="en-US" sz="2800" dirty="0" err="1"/>
              <a:t>waktu</a:t>
            </a:r>
            <a:r>
              <a:rPr lang="en-US" sz="2800" dirty="0"/>
              <a:t> </a:t>
            </a:r>
            <a:r>
              <a:rPr lang="en-US" sz="2800" dirty="0" err="1"/>
              <a:t>tempuhnya</a:t>
            </a:r>
            <a:r>
              <a:rPr lang="en-US" sz="2800" dirty="0"/>
              <a:t> </a:t>
            </a:r>
            <a:r>
              <a:rPr lang="en-US" sz="2800" dirty="0" err="1"/>
              <a:t>sekitar</a:t>
            </a:r>
            <a:r>
              <a:rPr lang="en-US" sz="2800" dirty="0"/>
              <a:t> 70 </a:t>
            </a:r>
            <a:r>
              <a:rPr lang="en-US" sz="2800" dirty="0" err="1"/>
              <a:t>ribu</a:t>
            </a:r>
            <a:r>
              <a:rPr lang="en-US" sz="2800" dirty="0"/>
              <a:t> km? </a:t>
            </a:r>
            <a:r>
              <a:rPr lang="en-US" sz="2800" dirty="0">
                <a:sym typeface="Wingdings" pitchFamily="2" charset="2"/>
              </a:rPr>
              <a:t> confidence interval</a:t>
            </a:r>
          </a:p>
          <a:p>
            <a:pPr>
              <a:lnSpc>
                <a:spcPct val="80000"/>
              </a:lnSpc>
            </a:pP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lebar</a:t>
            </a:r>
            <a:r>
              <a:rPr lang="en-US" sz="2800" dirty="0"/>
              <a:t> </a:t>
            </a:r>
            <a:r>
              <a:rPr lang="en-US" sz="2800" dirty="0" err="1"/>
              <a:t>mana</a:t>
            </a:r>
            <a:r>
              <a:rPr lang="en-US" sz="2800" dirty="0"/>
              <a:t> </a:t>
            </a:r>
            <a:r>
              <a:rPr lang="en-US" sz="2800" dirty="0" err="1"/>
              <a:t>selang</a:t>
            </a:r>
            <a:r>
              <a:rPr lang="en-US" sz="2800" dirty="0"/>
              <a:t> interval </a:t>
            </a:r>
            <a:r>
              <a:rPr lang="en-US" sz="2800" dirty="0" err="1"/>
              <a:t>antara</a:t>
            </a:r>
            <a:r>
              <a:rPr lang="en-US" sz="2800" dirty="0"/>
              <a:t> prediction </a:t>
            </a:r>
            <a:r>
              <a:rPr lang="en-US" sz="2800" dirty="0" err="1"/>
              <a:t>intervaldengan</a:t>
            </a:r>
            <a:r>
              <a:rPr lang="en-US" sz="2800" dirty="0"/>
              <a:t> confidence interval? </a:t>
            </a:r>
            <a:r>
              <a:rPr lang="en-US" sz="2800" dirty="0" err="1"/>
              <a:t>Kenapa</a:t>
            </a:r>
            <a:r>
              <a:rPr lang="en-US" sz="2800" dirty="0"/>
              <a:t>?</a:t>
            </a: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Alat Analisis Keterkaitan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700213"/>
            <a:ext cx="7847012" cy="800100"/>
          </a:xfrm>
        </p:spPr>
        <p:txBody>
          <a:bodyPr/>
          <a:lstStyle/>
          <a:p>
            <a:pPr marL="393700" indent="-393700">
              <a:lnSpc>
                <a:spcPct val="90000"/>
              </a:lnSpc>
            </a:pPr>
            <a:r>
              <a:rPr lang="en-US" sz="1800"/>
              <a:t>Ditentukan oleh:</a:t>
            </a:r>
          </a:p>
          <a:p>
            <a:pPr marL="1035050" lvl="1" indent="-341313">
              <a:lnSpc>
                <a:spcPct val="90000"/>
              </a:lnSpc>
              <a:buFontTx/>
              <a:buAutoNum type="arabicPeriod"/>
            </a:pPr>
            <a:r>
              <a:rPr lang="en-US" sz="1800"/>
              <a:t>Skala pengukuran data/variabel</a:t>
            </a:r>
          </a:p>
          <a:p>
            <a:pPr marL="1035050" lvl="1" indent="-341313">
              <a:lnSpc>
                <a:spcPct val="90000"/>
              </a:lnSpc>
              <a:buFontTx/>
              <a:buAutoNum type="arabicPeriod"/>
            </a:pPr>
            <a:r>
              <a:rPr lang="en-US" sz="1800"/>
              <a:t>Jenis hubungan antar variabel</a:t>
            </a:r>
          </a:p>
        </p:txBody>
      </p:sp>
      <p:graphicFrame>
        <p:nvGraphicFramePr>
          <p:cNvPr id="69636" name="Group 4"/>
          <p:cNvGraphicFramePr>
            <a:graphicFrameLocks noGrp="1"/>
          </p:cNvGraphicFramePr>
          <p:nvPr/>
        </p:nvGraphicFramePr>
        <p:xfrm>
          <a:off x="684213" y="2852738"/>
          <a:ext cx="7772400" cy="1443863"/>
        </p:xfrm>
        <a:graphic>
          <a:graphicData uri="http://schemas.openxmlformats.org/drawingml/2006/table">
            <a:tbl>
              <a:tblPr/>
              <a:tblGrid>
                <a:gridCol w="1981200"/>
                <a:gridCol w="2895600"/>
                <a:gridCol w="2895600"/>
              </a:tblGrid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Relationship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Numerik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Kategorik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Numerik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Korelasi Pearson, Spearman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Tabel Ringkasan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Kategorik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Tabel Ringkasan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Spearman (ordinal),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Chi Square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9654" name="Group 22"/>
          <p:cNvGraphicFramePr>
            <a:graphicFrameLocks noGrp="1"/>
          </p:cNvGraphicFramePr>
          <p:nvPr>
            <p:ph sz="half" idx="2"/>
          </p:nvPr>
        </p:nvGraphicFramePr>
        <p:xfrm>
          <a:off x="684213" y="4581525"/>
          <a:ext cx="7702550" cy="1633728"/>
        </p:xfrm>
        <a:graphic>
          <a:graphicData uri="http://schemas.openxmlformats.org/drawingml/2006/table">
            <a:tbl>
              <a:tblPr/>
              <a:tblGrid>
                <a:gridCol w="1963737"/>
                <a:gridCol w="2868613"/>
                <a:gridCol w="2870200"/>
              </a:tblGrid>
              <a:tr h="22225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Causal relationship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Numerik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Kategorik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Numerik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Regresi Linier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ANOVA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Kategorik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Regresi Logistik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Regresi Logistik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6020" name="Object 4"/>
          <p:cNvGraphicFramePr>
            <a:graphicFrameLocks noChangeAspect="1"/>
          </p:cNvGraphicFramePr>
          <p:nvPr>
            <p:ph/>
          </p:nvPr>
        </p:nvGraphicFramePr>
        <p:xfrm>
          <a:off x="457200" y="609600"/>
          <a:ext cx="8226425" cy="5483225"/>
        </p:xfrm>
        <a:graphic>
          <a:graphicData uri="http://schemas.openxmlformats.org/presentationml/2006/ole">
            <p:oleObj spid="_x0000_s86020" name="Graph" r:id="rId3" imgW="5486400" imgH="3657600" progId="MtbGraph.Document">
              <p:embed/>
            </p:oleObj>
          </a:graphicData>
        </a:graphic>
      </p:graphicFrame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990600"/>
            <a:ext cx="7467600" cy="762000"/>
          </a:xfrm>
        </p:spPr>
        <p:txBody>
          <a:bodyPr/>
          <a:lstStyle/>
          <a:p>
            <a:r>
              <a:rPr lang="en-US"/>
              <a:t>Diskusi (3)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Tentukan formula untuk prediction interval dan confidence interval!</a:t>
            </a: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Keterbatasan Korelasi dan Regresi Linear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Korelasi dan Regresi Linear hanya menggambarkan hubungan yang linear</a:t>
            </a:r>
          </a:p>
          <a:p>
            <a:pPr>
              <a:lnSpc>
                <a:spcPct val="90000"/>
              </a:lnSpc>
            </a:pPr>
            <a:r>
              <a:rPr lang="en-US" sz="2800"/>
              <a:t>Korelasi dan metode kuadrat terkecil pada regresi linear tidak resisten terhadap pencilan</a:t>
            </a:r>
          </a:p>
          <a:p>
            <a:pPr>
              <a:lnSpc>
                <a:spcPct val="90000"/>
              </a:lnSpc>
            </a:pPr>
            <a:r>
              <a:rPr lang="en-US" sz="2800"/>
              <a:t>Prediksi di luar selang nilai X tidak diperkenankan karena kurang akurat</a:t>
            </a:r>
          </a:p>
          <a:p>
            <a:pPr>
              <a:lnSpc>
                <a:spcPct val="90000"/>
              </a:lnSpc>
            </a:pPr>
            <a:r>
              <a:rPr lang="en-US" sz="2800"/>
              <a:t>Hubungan antara dua variabel bisa dipengaruhi oleh variabel lain di luar model</a:t>
            </a: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143000"/>
            <a:ext cx="7467600" cy="2101850"/>
          </a:xfrm>
        </p:spPr>
        <p:txBody>
          <a:bodyPr/>
          <a:lstStyle/>
          <a:p>
            <a:r>
              <a:rPr lang="en-US" i="1">
                <a:solidFill>
                  <a:srgbClr val="800000"/>
                </a:solidFill>
                <a:latin typeface="Tahoma" pitchFamily="34" charset="0"/>
                <a:cs typeface="Times New Roman" pitchFamily="18" charset="0"/>
              </a:rPr>
              <a:t>‘All models are wrong, </a:t>
            </a:r>
            <a:br>
              <a:rPr lang="en-US" i="1">
                <a:solidFill>
                  <a:srgbClr val="800000"/>
                </a:solidFill>
                <a:latin typeface="Tahoma" pitchFamily="34" charset="0"/>
                <a:cs typeface="Times New Roman" pitchFamily="18" charset="0"/>
              </a:rPr>
            </a:br>
            <a:r>
              <a:rPr lang="en-US" i="1">
                <a:solidFill>
                  <a:srgbClr val="800000"/>
                </a:solidFill>
                <a:latin typeface="Tahoma" pitchFamily="34" charset="0"/>
                <a:cs typeface="Times New Roman" pitchFamily="18" charset="0"/>
              </a:rPr>
              <a:t>but some are useful’ </a:t>
            </a:r>
            <a:br>
              <a:rPr lang="en-US" i="1">
                <a:solidFill>
                  <a:srgbClr val="800000"/>
                </a:solidFill>
                <a:latin typeface="Tahoma" pitchFamily="34" charset="0"/>
                <a:cs typeface="Times New Roman" pitchFamily="18" charset="0"/>
              </a:rPr>
            </a:br>
            <a:r>
              <a:rPr lang="en-US" i="1">
                <a:solidFill>
                  <a:srgbClr val="800000"/>
                </a:solidFill>
                <a:latin typeface="Tahoma" pitchFamily="34" charset="0"/>
                <a:cs typeface="Times New Roman" pitchFamily="18" charset="0"/>
              </a:rPr>
              <a:t>(G. E. P. Box)</a:t>
            </a: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457200" y="1981200"/>
            <a:ext cx="61722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31775" indent="-231775">
              <a:spcBef>
                <a:spcPct val="50000"/>
              </a:spcBef>
              <a:buFontTx/>
              <a:buChar char="•"/>
            </a:pPr>
            <a:r>
              <a:rPr lang="en-US" sz="2800">
                <a:latin typeface="Verdana" pitchFamily="34" charset="0"/>
                <a:sym typeface="Symbol" pitchFamily="18" charset="2"/>
              </a:rPr>
              <a:t> Apa itu analisis regresi?</a:t>
            </a:r>
          </a:p>
          <a:p>
            <a:pPr marL="231775" indent="-231775">
              <a:spcBef>
                <a:spcPct val="50000"/>
              </a:spcBef>
              <a:buFontTx/>
              <a:buChar char="•"/>
            </a:pPr>
            <a:r>
              <a:rPr lang="en-US" sz="2800">
                <a:latin typeface="Verdana" pitchFamily="34" charset="0"/>
                <a:sym typeface="Symbol" pitchFamily="18" charset="2"/>
              </a:rPr>
              <a:t> Apa bedanya dengan korelasi?</a:t>
            </a:r>
            <a:endParaRPr lang="en-US" sz="2000">
              <a:sym typeface="Symbol" pitchFamily="18" charset="2"/>
            </a:endParaRP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457200" y="3505200"/>
            <a:ext cx="60198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95288">
              <a:spcBef>
                <a:spcPct val="50000"/>
              </a:spcBef>
              <a:buFont typeface="Wingdings" pitchFamily="2" charset="2"/>
              <a:buNone/>
            </a:pPr>
            <a:r>
              <a:rPr lang="en-US" sz="2000">
                <a:solidFill>
                  <a:srgbClr val="000099"/>
                </a:solidFill>
                <a:latin typeface="Tahoma" pitchFamily="34" charset="0"/>
                <a:sym typeface="Wingdings" pitchFamily="2" charset="2"/>
              </a:rPr>
              <a:t>Analisis Regresi</a:t>
            </a:r>
            <a:r>
              <a:rPr lang="en-US" sz="2000">
                <a:latin typeface="Tahoma" pitchFamily="34" charset="0"/>
                <a:sym typeface="Wingdings" pitchFamily="2" charset="2"/>
              </a:rPr>
              <a:t>  Analisis statistika yang memanfaatkan hubungan antara dua atau lebih peubah kuantitatif sehingga salah satu peubah dapat diramalkan dari peubah lainnya.</a:t>
            </a:r>
          </a:p>
          <a:p>
            <a:pPr marL="395288">
              <a:spcBef>
                <a:spcPct val="50000"/>
              </a:spcBef>
              <a:buFont typeface="Wingdings" pitchFamily="2" charset="2"/>
              <a:buNone/>
            </a:pPr>
            <a:endParaRPr lang="en-US" sz="2000">
              <a:latin typeface="Tahoma" pitchFamily="34" charset="0"/>
              <a:sym typeface="Wingdings" pitchFamily="2" charset="2"/>
            </a:endParaRPr>
          </a:p>
          <a:p>
            <a:pPr marL="395288">
              <a:spcBef>
                <a:spcPct val="50000"/>
              </a:spcBef>
              <a:buFont typeface="Wingdings" pitchFamily="2" charset="2"/>
              <a:buNone/>
            </a:pPr>
            <a:r>
              <a:rPr lang="en-US" sz="2000">
                <a:solidFill>
                  <a:srgbClr val="000099"/>
                </a:solidFill>
                <a:latin typeface="Tahoma" pitchFamily="34" charset="0"/>
                <a:sym typeface="Wingdings" pitchFamily="2" charset="2"/>
              </a:rPr>
              <a:t>Korelasi</a:t>
            </a:r>
            <a:r>
              <a:rPr lang="en-US" sz="2000">
                <a:latin typeface="Tahoma" pitchFamily="34" charset="0"/>
                <a:sym typeface="Wingdings" pitchFamily="2" charset="2"/>
              </a:rPr>
              <a:t>  mengukur keeratan HUBUNGAN LINEAR dari dua variabel</a:t>
            </a:r>
            <a:endParaRPr lang="en-US" sz="2000">
              <a:sym typeface="Symbol" pitchFamily="18" charset="2"/>
            </a:endParaRP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04800" y="838200"/>
            <a:ext cx="6248400" cy="762000"/>
          </a:xfrm>
        </p:spPr>
        <p:txBody>
          <a:bodyPr/>
          <a:lstStyle/>
          <a:p>
            <a:r>
              <a:rPr lang="en-US"/>
              <a:t>Quiz</a:t>
            </a: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utoUpdateAnimBg="0"/>
      <p:bldP spid="25604" grpId="0" autoUpdateAnimBg="0"/>
      <p:bldP spid="25604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04800" y="1828800"/>
            <a:ext cx="6248400" cy="762000"/>
          </a:xfrm>
        </p:spPr>
        <p:txBody>
          <a:bodyPr/>
          <a:lstStyle/>
          <a:p>
            <a:r>
              <a:rPr lang="en-US"/>
              <a:t>Korelasi</a:t>
            </a:r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2708" name="Picture 4" descr="Slide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990600"/>
            <a:ext cx="7467600" cy="762000"/>
          </a:xfrm>
        </p:spPr>
        <p:txBody>
          <a:bodyPr/>
          <a:lstStyle/>
          <a:p>
            <a:r>
              <a:rPr lang="en-US"/>
              <a:t>Korelasi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582" name="Text Box 1030"/>
          <p:cNvSpPr txBox="1">
            <a:spLocks noChangeArrowheads="1"/>
          </p:cNvSpPr>
          <p:nvPr/>
        </p:nvSpPr>
        <p:spPr bwMode="auto">
          <a:xfrm>
            <a:off x="2286000" y="3724275"/>
            <a:ext cx="9906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 = 1</a:t>
            </a:r>
          </a:p>
        </p:txBody>
      </p:sp>
      <p:sp>
        <p:nvSpPr>
          <p:cNvPr id="24583" name="Text Box 1031"/>
          <p:cNvSpPr txBox="1">
            <a:spLocks noChangeArrowheads="1"/>
          </p:cNvSpPr>
          <p:nvPr/>
        </p:nvSpPr>
        <p:spPr bwMode="auto">
          <a:xfrm>
            <a:off x="5943600" y="3733800"/>
            <a:ext cx="9906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 = 0</a:t>
            </a:r>
          </a:p>
        </p:txBody>
      </p:sp>
      <p:sp>
        <p:nvSpPr>
          <p:cNvPr id="24584" name="Text Box 1032"/>
          <p:cNvSpPr txBox="1">
            <a:spLocks noChangeArrowheads="1"/>
          </p:cNvSpPr>
          <p:nvPr/>
        </p:nvSpPr>
        <p:spPr bwMode="auto">
          <a:xfrm>
            <a:off x="2514600" y="6096000"/>
            <a:ext cx="9906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 = 0</a:t>
            </a:r>
          </a:p>
        </p:txBody>
      </p:sp>
      <p:sp>
        <p:nvSpPr>
          <p:cNvPr id="24585" name="Text Box 1033"/>
          <p:cNvSpPr txBox="1">
            <a:spLocks noChangeArrowheads="1"/>
          </p:cNvSpPr>
          <p:nvPr/>
        </p:nvSpPr>
        <p:spPr bwMode="auto">
          <a:xfrm>
            <a:off x="7162800" y="6019800"/>
            <a:ext cx="9906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 = 0</a:t>
            </a: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3810000" cy="762000"/>
          </a:xfrm>
        </p:spPr>
        <p:txBody>
          <a:bodyPr/>
          <a:lstStyle/>
          <a:p>
            <a:r>
              <a:rPr lang="en-US"/>
              <a:t>Korelasi</a:t>
            </a: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046163"/>
            <a:ext cx="7772400" cy="5735637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mboo">
  <a:themeElements>
    <a:clrScheme name="Bamboo 2">
      <a:dk1>
        <a:srgbClr val="000000"/>
      </a:dk1>
      <a:lt1>
        <a:srgbClr val="FFFFFF"/>
      </a:lt1>
      <a:dk2>
        <a:srgbClr val="003300"/>
      </a:dk2>
      <a:lt2>
        <a:srgbClr val="5F5F5F"/>
      </a:lt2>
      <a:accent1>
        <a:srgbClr val="009900"/>
      </a:accent1>
      <a:accent2>
        <a:srgbClr val="CC9900"/>
      </a:accent2>
      <a:accent3>
        <a:srgbClr val="FFFFFF"/>
      </a:accent3>
      <a:accent4>
        <a:srgbClr val="000000"/>
      </a:accent4>
      <a:accent5>
        <a:srgbClr val="AACAAA"/>
      </a:accent5>
      <a:accent6>
        <a:srgbClr val="B98A00"/>
      </a:accent6>
      <a:hlink>
        <a:srgbClr val="FF3300"/>
      </a:hlink>
      <a:folHlink>
        <a:srgbClr val="663300"/>
      </a:folHlink>
    </a:clrScheme>
    <a:fontScheme name="Bamboo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amboo 1">
        <a:dk1>
          <a:srgbClr val="000000"/>
        </a:dk1>
        <a:lt1>
          <a:srgbClr val="FFFFFF"/>
        </a:lt1>
        <a:dk2>
          <a:srgbClr val="396F39"/>
        </a:dk2>
        <a:lt2>
          <a:srgbClr val="FFCC00"/>
        </a:lt2>
        <a:accent1>
          <a:srgbClr val="009900"/>
        </a:accent1>
        <a:accent2>
          <a:srgbClr val="CC9900"/>
        </a:accent2>
        <a:accent3>
          <a:srgbClr val="AEBBAE"/>
        </a:accent3>
        <a:accent4>
          <a:srgbClr val="DADADA"/>
        </a:accent4>
        <a:accent5>
          <a:srgbClr val="AACAAA"/>
        </a:accent5>
        <a:accent6>
          <a:srgbClr val="B98A00"/>
        </a:accent6>
        <a:hlink>
          <a:srgbClr val="FF3300"/>
        </a:hlink>
        <a:folHlink>
          <a:srgbClr val="66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mboo 2">
        <a:dk1>
          <a:srgbClr val="000000"/>
        </a:dk1>
        <a:lt1>
          <a:srgbClr val="FFFFFF"/>
        </a:lt1>
        <a:dk2>
          <a:srgbClr val="003300"/>
        </a:dk2>
        <a:lt2>
          <a:srgbClr val="5F5F5F"/>
        </a:lt2>
        <a:accent1>
          <a:srgbClr val="0099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B98A00"/>
        </a:accent6>
        <a:hlink>
          <a:srgbClr val="FF33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mbo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mboo 4">
        <a:dk1>
          <a:srgbClr val="000000"/>
        </a:dk1>
        <a:lt1>
          <a:srgbClr val="FFFFFF"/>
        </a:lt1>
        <a:dk2>
          <a:srgbClr val="FF0000"/>
        </a:dk2>
        <a:lt2>
          <a:srgbClr val="800000"/>
        </a:lt2>
        <a:accent1>
          <a:srgbClr val="0080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AAC0AA"/>
        </a:accent5>
        <a:accent6>
          <a:srgbClr val="E78A00"/>
        </a:accent6>
        <a:hlink>
          <a:srgbClr val="CC33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Designs\Bamboo.pot</Template>
  <TotalTime>832</TotalTime>
  <Words>1327</Words>
  <Application>Microsoft Office PowerPoint</Application>
  <PresentationFormat>On-screen Show (4:3)</PresentationFormat>
  <Paragraphs>490</Paragraphs>
  <Slides>43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43</vt:i4>
      </vt:variant>
    </vt:vector>
  </HeadingPairs>
  <TitlesOfParts>
    <vt:vector size="46" baseType="lpstr">
      <vt:lpstr>Bamboo</vt:lpstr>
      <vt:lpstr>Equation</vt:lpstr>
      <vt:lpstr>Graph</vt:lpstr>
      <vt:lpstr>Metode Statistika Pertemuan XIV</vt:lpstr>
      <vt:lpstr>Analisis Hubungan</vt:lpstr>
      <vt:lpstr>Relationship vs Causal Relationship</vt:lpstr>
      <vt:lpstr>Alat Analisis Keterkaitan</vt:lpstr>
      <vt:lpstr>Quiz</vt:lpstr>
      <vt:lpstr>Korelasi</vt:lpstr>
      <vt:lpstr>Slide 7</vt:lpstr>
      <vt:lpstr>Korelasi</vt:lpstr>
      <vt:lpstr>Korelasi</vt:lpstr>
      <vt:lpstr>Koefisien Korelasi</vt:lpstr>
      <vt:lpstr>Slide 11</vt:lpstr>
      <vt:lpstr>Slide 12</vt:lpstr>
      <vt:lpstr>Korelasi  !!!</vt:lpstr>
      <vt:lpstr>Contoh Data</vt:lpstr>
      <vt:lpstr>Slide 15</vt:lpstr>
      <vt:lpstr>Pendugaan  Koefisien Korelasi Pearson</vt:lpstr>
      <vt:lpstr>Pendugaan  koefisien korelasi Pearson</vt:lpstr>
      <vt:lpstr>Pengujian Korelasi</vt:lpstr>
      <vt:lpstr>KORELASI SPEARMAN</vt:lpstr>
      <vt:lpstr>Slide 20</vt:lpstr>
      <vt:lpstr>Analisis Regresi</vt:lpstr>
      <vt:lpstr>Definisi</vt:lpstr>
      <vt:lpstr>Slide 23</vt:lpstr>
      <vt:lpstr>ANALISIS REGRESI</vt:lpstr>
      <vt:lpstr>Regresi</vt:lpstr>
      <vt:lpstr>Regresi</vt:lpstr>
      <vt:lpstr>Analisis Regresi</vt:lpstr>
      <vt:lpstr>Metoda Kuadrat Terkecil</vt:lpstr>
      <vt:lpstr>Keragaman yang dapat dijelaskan dan yang tidak dapat dijelaskan</vt:lpstr>
      <vt:lpstr>Contoh Data</vt:lpstr>
      <vt:lpstr>Analisis Regresi</vt:lpstr>
      <vt:lpstr>Pendugaan Koefisien Regresi</vt:lpstr>
      <vt:lpstr>Pendugaan koefisien regresi</vt:lpstr>
      <vt:lpstr>Diskusi (1)</vt:lpstr>
      <vt:lpstr>Analisis Regresi</vt:lpstr>
      <vt:lpstr>Analisis Regresi</vt:lpstr>
      <vt:lpstr>Uji Hipotesis</vt:lpstr>
      <vt:lpstr>Uji Hipotesis</vt:lpstr>
      <vt:lpstr>Diskusi (2)</vt:lpstr>
      <vt:lpstr>Slide 40</vt:lpstr>
      <vt:lpstr>Diskusi (3)</vt:lpstr>
      <vt:lpstr>Keterbatasan Korelasi dan Regresi Linear</vt:lpstr>
      <vt:lpstr>‘All models are wrong,  but some are useful’  (G. E. P. Box)</vt:lpstr>
    </vt:vector>
  </TitlesOfParts>
  <Company>International Corps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ANALISIS REGRESI</dc:title>
  <dc:creator>Microsoft</dc:creator>
  <cp:lastModifiedBy>Utami DS</cp:lastModifiedBy>
  <cp:revision>37</cp:revision>
  <dcterms:created xsi:type="dcterms:W3CDTF">2004-02-11T13:32:00Z</dcterms:created>
  <dcterms:modified xsi:type="dcterms:W3CDTF">2010-08-05T02:43:45Z</dcterms:modified>
</cp:coreProperties>
</file>